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74" r:id="rId9"/>
    <p:sldId id="275" r:id="rId10"/>
    <p:sldId id="262" r:id="rId11"/>
    <p:sldId id="271" r:id="rId12"/>
    <p:sldId id="272" r:id="rId13"/>
    <p:sldId id="276" r:id="rId14"/>
    <p:sldId id="277" r:id="rId15"/>
    <p:sldId id="279" r:id="rId16"/>
    <p:sldId id="278" r:id="rId17"/>
    <p:sldId id="280" r:id="rId18"/>
    <p:sldId id="281" r:id="rId19"/>
    <p:sldId id="282" r:id="rId20"/>
    <p:sldId id="283" r:id="rId21"/>
    <p:sldId id="263" r:id="rId22"/>
    <p:sldId id="264" r:id="rId23"/>
    <p:sldId id="268" r:id="rId24"/>
    <p:sldId id="284" r:id="rId25"/>
    <p:sldId id="266" r:id="rId26"/>
    <p:sldId id="269" r:id="rId27"/>
    <p:sldId id="270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1164" y="7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4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61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4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8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6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1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9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D5F0B-B4F0-6142-918A-A04A26FE1229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27D39-2D81-AE46-8C01-FD5A56C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361" y="234698"/>
            <a:ext cx="7772400" cy="8973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Chemical Equilibrium</a:t>
            </a:r>
            <a:b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</a:br>
            <a:endParaRPr lang="en-US" sz="24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5361" y="1108079"/>
            <a:ext cx="8186287" cy="586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Describing </a:t>
            </a:r>
            <a:r>
              <a:rPr lang="en-US" sz="2400" b="1" dirty="0">
                <a:latin typeface="Arial"/>
                <a:cs typeface="Arial"/>
              </a:rPr>
              <a:t>Chemical </a:t>
            </a:r>
            <a:r>
              <a:rPr lang="en-US" sz="2400" b="1" dirty="0" smtClean="0">
                <a:latin typeface="Arial"/>
                <a:cs typeface="Arial"/>
              </a:rPr>
              <a:t>Equilibrium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2000" dirty="0" smtClean="0">
                <a:latin typeface="Arial"/>
                <a:cs typeface="Arial"/>
              </a:rPr>
              <a:t>Chemical </a:t>
            </a:r>
            <a:r>
              <a:rPr lang="en-US" sz="2000" dirty="0">
                <a:latin typeface="Arial"/>
                <a:cs typeface="Arial"/>
              </a:rPr>
              <a:t>Equilibrium—A Dynamic </a:t>
            </a:r>
            <a:r>
              <a:rPr lang="en-US" sz="2000" dirty="0" smtClean="0">
                <a:latin typeface="Arial"/>
                <a:cs typeface="Arial"/>
              </a:rPr>
              <a:t>Equilibrium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Equilibrium </a:t>
            </a:r>
            <a:r>
              <a:rPr lang="en-US" sz="2000" dirty="0" smtClean="0">
                <a:latin typeface="Arial"/>
                <a:cs typeface="Arial"/>
              </a:rPr>
              <a:t>Constant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2000" dirty="0" smtClean="0">
                <a:latin typeface="Arial"/>
                <a:cs typeface="Arial"/>
              </a:rPr>
              <a:t>Heterogeneous </a:t>
            </a:r>
            <a:r>
              <a:rPr lang="en-US" sz="2000" dirty="0">
                <a:latin typeface="Arial"/>
                <a:cs typeface="Arial"/>
              </a:rPr>
              <a:t>Equilibria; Solvents </a:t>
            </a:r>
            <a:r>
              <a:rPr lang="en-US" sz="2000" dirty="0" smtClean="0">
                <a:latin typeface="Arial"/>
                <a:cs typeface="Arial"/>
              </a:rPr>
              <a:t>in Homogeneous Equilibria</a:t>
            </a:r>
          </a:p>
          <a:p>
            <a:pPr>
              <a:lnSpc>
                <a:spcPct val="130000"/>
              </a:lnSpc>
            </a:pP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n-US" sz="2400" b="1" dirty="0" smtClean="0">
                <a:latin typeface="Arial"/>
                <a:cs typeface="Arial"/>
              </a:rPr>
              <a:t>Using </a:t>
            </a:r>
            <a:r>
              <a:rPr lang="en-US" sz="2400" b="1" dirty="0">
                <a:latin typeface="Arial"/>
                <a:cs typeface="Arial"/>
              </a:rPr>
              <a:t>the Equilibrium </a:t>
            </a:r>
            <a:r>
              <a:rPr lang="en-US" sz="2400" b="1" dirty="0" smtClean="0">
                <a:latin typeface="Arial"/>
                <a:cs typeface="Arial"/>
              </a:rPr>
              <a:t>Constant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2000" dirty="0" smtClean="0">
                <a:latin typeface="Arial"/>
                <a:cs typeface="Arial"/>
              </a:rPr>
              <a:t>Qualitatively </a:t>
            </a:r>
            <a:r>
              <a:rPr lang="en-US" sz="2000" dirty="0">
                <a:latin typeface="Arial"/>
                <a:cs typeface="Arial"/>
              </a:rPr>
              <a:t>Interpreting the </a:t>
            </a:r>
            <a:r>
              <a:rPr lang="en-US" sz="2000" dirty="0" smtClean="0">
                <a:latin typeface="Arial"/>
                <a:cs typeface="Arial"/>
              </a:rPr>
              <a:t>Equilibrium Constant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2000" dirty="0" smtClean="0">
                <a:latin typeface="Arial"/>
                <a:cs typeface="Arial"/>
              </a:rPr>
              <a:t>Predicting </a:t>
            </a:r>
            <a:r>
              <a:rPr lang="en-US" sz="2000" dirty="0">
                <a:latin typeface="Arial"/>
                <a:cs typeface="Arial"/>
              </a:rPr>
              <a:t>the Direction of </a:t>
            </a:r>
            <a:r>
              <a:rPr lang="en-US" sz="2000" dirty="0" smtClean="0">
                <a:latin typeface="Arial"/>
                <a:cs typeface="Arial"/>
              </a:rPr>
              <a:t>Reaction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2000" dirty="0" smtClean="0">
                <a:latin typeface="Arial"/>
                <a:cs typeface="Arial"/>
              </a:rPr>
              <a:t>Calculating </a:t>
            </a:r>
            <a:r>
              <a:rPr lang="en-US" sz="2000" dirty="0">
                <a:latin typeface="Arial"/>
                <a:cs typeface="Arial"/>
              </a:rPr>
              <a:t>Equilibrium </a:t>
            </a:r>
            <a:r>
              <a:rPr lang="en-US" sz="2000" dirty="0" smtClean="0">
                <a:latin typeface="Arial"/>
                <a:cs typeface="Arial"/>
              </a:rPr>
              <a:t>Concentrations</a:t>
            </a:r>
          </a:p>
          <a:p>
            <a:pPr>
              <a:lnSpc>
                <a:spcPct val="13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Changing </a:t>
            </a:r>
            <a:r>
              <a:rPr lang="en-US" sz="2400" b="1" dirty="0">
                <a:latin typeface="Arial"/>
                <a:cs typeface="Arial"/>
              </a:rPr>
              <a:t>the Reaction Conditions</a:t>
            </a:r>
            <a:r>
              <a:rPr lang="en-US" sz="2400" b="1" dirty="0" smtClean="0">
                <a:latin typeface="Arial"/>
                <a:cs typeface="Arial"/>
              </a:rPr>
              <a:t>; Le </a:t>
            </a:r>
            <a:r>
              <a:rPr lang="en-US" sz="2400" b="1" dirty="0" err="1">
                <a:latin typeface="Arial"/>
                <a:cs typeface="Arial"/>
              </a:rPr>
              <a:t>Châtelier’s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b="1" dirty="0" smtClean="0">
                <a:latin typeface="Arial"/>
                <a:cs typeface="Arial"/>
              </a:rPr>
              <a:t>Principle</a:t>
            </a:r>
            <a:endParaRPr lang="en-US" sz="2400" b="1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2000" dirty="0" smtClean="0">
                <a:latin typeface="Arial"/>
                <a:cs typeface="Arial"/>
              </a:rPr>
              <a:t>Removing </a:t>
            </a:r>
            <a:r>
              <a:rPr lang="en-US" sz="2000" dirty="0">
                <a:latin typeface="Arial"/>
                <a:cs typeface="Arial"/>
              </a:rPr>
              <a:t>Products or Adding </a:t>
            </a:r>
            <a:r>
              <a:rPr lang="en-US" sz="2000" dirty="0" smtClean="0">
                <a:latin typeface="Arial"/>
                <a:cs typeface="Arial"/>
              </a:rPr>
              <a:t>Reactants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2000" dirty="0" smtClean="0">
                <a:latin typeface="Arial"/>
                <a:cs typeface="Arial"/>
              </a:rPr>
              <a:t>Changing </a:t>
            </a:r>
            <a:r>
              <a:rPr lang="en-US" sz="2000" dirty="0">
                <a:latin typeface="Arial"/>
                <a:cs typeface="Arial"/>
              </a:rPr>
              <a:t>the Pressure and </a:t>
            </a:r>
            <a:r>
              <a:rPr lang="en-US" sz="2000" dirty="0" smtClean="0">
                <a:latin typeface="Arial"/>
                <a:cs typeface="Arial"/>
              </a:rPr>
              <a:t>Temperature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2000" dirty="0" smtClean="0">
                <a:latin typeface="Arial"/>
                <a:cs typeface="Arial"/>
              </a:rPr>
              <a:t>Effect </a:t>
            </a:r>
            <a:r>
              <a:rPr lang="en-US" sz="2000" dirty="0">
                <a:latin typeface="Arial"/>
                <a:cs typeface="Arial"/>
              </a:rPr>
              <a:t>of a Catalyst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26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64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Equilibrium: A Kinetics Argument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221" y="1440981"/>
            <a:ext cx="3056343" cy="3399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6" y="2137705"/>
            <a:ext cx="5085597" cy="18134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3001" y="4868670"/>
            <a:ext cx="7831666" cy="1644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200" b="1" dirty="0">
                <a:latin typeface="Arial"/>
                <a:cs typeface="Arial"/>
              </a:rPr>
              <a:t>Temperature effect on NO</a:t>
            </a:r>
            <a:r>
              <a:rPr lang="en-US" sz="2200" b="1" baseline="-25000" dirty="0">
                <a:latin typeface="Arial"/>
                <a:cs typeface="Arial"/>
              </a:rPr>
              <a:t>2</a:t>
            </a:r>
            <a:r>
              <a:rPr lang="en-US" sz="2200" b="1" dirty="0">
                <a:latin typeface="Arial"/>
                <a:cs typeface="Arial"/>
              </a:rPr>
              <a:t>–</a:t>
            </a:r>
            <a:r>
              <a:rPr lang="en-US" sz="2200" b="1" dirty="0" smtClean="0">
                <a:latin typeface="Arial"/>
                <a:cs typeface="Arial"/>
              </a:rPr>
              <a:t>N</a:t>
            </a:r>
            <a:r>
              <a:rPr lang="en-US" sz="2200" b="1" baseline="-25000" dirty="0" smtClean="0">
                <a:latin typeface="Arial"/>
                <a:cs typeface="Arial"/>
              </a:rPr>
              <a:t>2</a:t>
            </a:r>
            <a:r>
              <a:rPr lang="en-US" sz="2200" b="1" dirty="0" smtClean="0">
                <a:latin typeface="Arial"/>
                <a:cs typeface="Arial"/>
              </a:rPr>
              <a:t>O</a:t>
            </a:r>
            <a:r>
              <a:rPr lang="en-US" sz="2200" b="1" baseline="-25000" dirty="0" smtClean="0">
                <a:latin typeface="Arial"/>
                <a:cs typeface="Arial"/>
              </a:rPr>
              <a:t>4</a:t>
            </a:r>
            <a:r>
              <a:rPr lang="en-US" sz="2200" b="1" dirty="0" smtClean="0">
                <a:latin typeface="Arial"/>
                <a:cs typeface="Arial"/>
              </a:rPr>
              <a:t> equilibrium</a:t>
            </a:r>
            <a:endParaRPr lang="en-US" sz="2200" b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temperature in the test </a:t>
            </a:r>
            <a:r>
              <a:rPr lang="en-US" sz="2000" dirty="0" smtClean="0">
                <a:latin typeface="Arial"/>
                <a:cs typeface="Arial"/>
              </a:rPr>
              <a:t>tubes increases </a:t>
            </a:r>
            <a:r>
              <a:rPr lang="en-US" sz="2000" dirty="0">
                <a:latin typeface="Arial"/>
                <a:cs typeface="Arial"/>
              </a:rPr>
              <a:t>from left to right. N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O</a:t>
            </a:r>
            <a:r>
              <a:rPr lang="en-US" sz="2000" baseline="-25000" dirty="0">
                <a:latin typeface="Arial"/>
                <a:cs typeface="Arial"/>
              </a:rPr>
              <a:t>4</a:t>
            </a:r>
            <a:r>
              <a:rPr lang="en-US" sz="2000" dirty="0">
                <a:latin typeface="Arial"/>
                <a:cs typeface="Arial"/>
              </a:rPr>
              <a:t> (colorless</a:t>
            </a:r>
            <a:r>
              <a:rPr lang="en-US" sz="2000" dirty="0" smtClean="0">
                <a:latin typeface="Arial"/>
                <a:cs typeface="Arial"/>
              </a:rPr>
              <a:t>) predominates </a:t>
            </a:r>
            <a:r>
              <a:rPr lang="en-US" sz="2000" dirty="0">
                <a:latin typeface="Arial"/>
                <a:cs typeface="Arial"/>
              </a:rPr>
              <a:t>at cooler temperatures</a:t>
            </a:r>
            <a:r>
              <a:rPr lang="en-US" sz="2000" dirty="0" smtClean="0">
                <a:latin typeface="Arial"/>
                <a:cs typeface="Arial"/>
              </a:rPr>
              <a:t>, whereas </a:t>
            </a:r>
            <a:r>
              <a:rPr lang="en-US" sz="2000" dirty="0">
                <a:latin typeface="Arial"/>
                <a:cs typeface="Arial"/>
              </a:rPr>
              <a:t>NO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 (reddish brown</a:t>
            </a:r>
            <a:r>
              <a:rPr lang="en-US" sz="2000" dirty="0" smtClean="0">
                <a:latin typeface="Arial"/>
                <a:cs typeface="Arial"/>
              </a:rPr>
              <a:t>) predominates </a:t>
            </a:r>
            <a:r>
              <a:rPr lang="en-US" sz="2000" dirty="0">
                <a:latin typeface="Arial"/>
                <a:cs typeface="Arial"/>
              </a:rPr>
              <a:t>at higher temperatures.</a:t>
            </a:r>
          </a:p>
        </p:txBody>
      </p:sp>
    </p:spTree>
    <p:extLst>
      <p:ext uri="{BB962C8B-B14F-4D97-AF65-F5344CB8AC3E}">
        <p14:creationId xmlns:p14="http://schemas.microsoft.com/office/powerpoint/2010/main" val="37464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24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Equilibrium Constant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4000" y="1219732"/>
            <a:ext cx="8549584" cy="5944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The rate </a:t>
            </a:r>
            <a:r>
              <a:rPr lang="en-US" sz="2000" dirty="0" smtClean="0">
                <a:latin typeface="Arial"/>
                <a:cs typeface="Arial"/>
              </a:rPr>
              <a:t>of the </a:t>
            </a:r>
            <a:r>
              <a:rPr lang="en-US" sz="2000" dirty="0">
                <a:latin typeface="Arial"/>
                <a:cs typeface="Arial"/>
              </a:rPr>
              <a:t>forward reaction is </a:t>
            </a:r>
            <a:r>
              <a:rPr lang="en-US" sz="2000" i="1" dirty="0" err="1">
                <a:latin typeface="Arial"/>
                <a:cs typeface="Arial"/>
              </a:rPr>
              <a:t>k</a:t>
            </a:r>
            <a:r>
              <a:rPr lang="en-US" sz="2000" i="1" baseline="-25000" dirty="0" err="1">
                <a:latin typeface="Arial"/>
                <a:cs typeface="Arial"/>
              </a:rPr>
              <a:t>f</a:t>
            </a:r>
            <a:r>
              <a:rPr lang="en-US" sz="2000" dirty="0">
                <a:latin typeface="Arial"/>
                <a:cs typeface="Arial"/>
              </a:rPr>
              <a:t>[N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O</a:t>
            </a:r>
            <a:r>
              <a:rPr lang="en-US" sz="2000" baseline="-25000" dirty="0">
                <a:latin typeface="Arial"/>
                <a:cs typeface="Arial"/>
              </a:rPr>
              <a:t>4</a:t>
            </a:r>
            <a:r>
              <a:rPr lang="en-US" sz="2000" dirty="0">
                <a:latin typeface="Arial"/>
                <a:cs typeface="Arial"/>
              </a:rPr>
              <a:t>], where </a:t>
            </a:r>
            <a:r>
              <a:rPr lang="en-US" sz="2000" i="1" dirty="0" err="1">
                <a:latin typeface="Arial"/>
                <a:cs typeface="Arial"/>
              </a:rPr>
              <a:t>k</a:t>
            </a:r>
            <a:r>
              <a:rPr lang="en-US" sz="2000" i="1" baseline="-25000" dirty="0" err="1">
                <a:latin typeface="Arial"/>
                <a:cs typeface="Arial"/>
              </a:rPr>
              <a:t>f</a:t>
            </a:r>
            <a:r>
              <a:rPr lang="en-US" sz="2000" i="1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is the rate constant for the forward reaction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8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rate of the reverse reaction is </a:t>
            </a:r>
            <a:r>
              <a:rPr lang="en-US" sz="2000" i="1" dirty="0" err="1">
                <a:latin typeface="Arial"/>
                <a:cs typeface="Arial"/>
              </a:rPr>
              <a:t>k</a:t>
            </a:r>
            <a:r>
              <a:rPr lang="en-US" sz="2000" i="1" baseline="-25000" dirty="0" err="1">
                <a:latin typeface="Arial"/>
                <a:cs typeface="Arial"/>
              </a:rPr>
              <a:t>r</a:t>
            </a:r>
            <a:r>
              <a:rPr lang="en-US" sz="2000" dirty="0">
                <a:latin typeface="Arial"/>
                <a:cs typeface="Arial"/>
              </a:rPr>
              <a:t>[NO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]</a:t>
            </a:r>
            <a:r>
              <a:rPr lang="en-US" sz="2000" baseline="30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, where </a:t>
            </a:r>
            <a:r>
              <a:rPr lang="en-US" sz="2000" i="1" dirty="0" err="1">
                <a:latin typeface="Arial"/>
                <a:cs typeface="Arial"/>
              </a:rPr>
              <a:t>k</a:t>
            </a:r>
            <a:r>
              <a:rPr lang="en-US" sz="2000" i="1" baseline="-25000" dirty="0" err="1">
                <a:latin typeface="Arial"/>
                <a:cs typeface="Arial"/>
              </a:rPr>
              <a:t>r</a:t>
            </a:r>
            <a:r>
              <a:rPr lang="en-US" sz="2000" i="1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is the rate constant for </a:t>
            </a:r>
            <a:r>
              <a:rPr lang="en-US" sz="2000" dirty="0" smtClean="0">
                <a:latin typeface="Arial"/>
                <a:cs typeface="Arial"/>
              </a:rPr>
              <a:t>the reverse </a:t>
            </a:r>
            <a:r>
              <a:rPr lang="en-US" sz="2000" dirty="0">
                <a:latin typeface="Arial"/>
                <a:cs typeface="Arial"/>
              </a:rPr>
              <a:t>reaction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8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At equilibrium: Rate </a:t>
            </a:r>
            <a:r>
              <a:rPr lang="en-US" sz="2000" dirty="0">
                <a:latin typeface="Arial"/>
                <a:cs typeface="Arial"/>
              </a:rPr>
              <a:t>of forward reaction </a:t>
            </a:r>
            <a:r>
              <a:rPr lang="en-US" sz="2000" dirty="0" smtClean="0">
                <a:latin typeface="Arial"/>
                <a:cs typeface="Arial"/>
              </a:rPr>
              <a:t>= </a:t>
            </a:r>
            <a:r>
              <a:rPr lang="en-US" sz="2000" dirty="0">
                <a:latin typeface="Arial"/>
                <a:cs typeface="Arial"/>
              </a:rPr>
              <a:t>rate of reverse reaction</a:t>
            </a:r>
            <a:r>
              <a:rPr lang="en-US" sz="2000" dirty="0" smtClean="0">
                <a:latin typeface="Arial"/>
                <a:cs typeface="Arial"/>
              </a:rPr>
              <a:t>,</a:t>
            </a:r>
          </a:p>
          <a:p>
            <a:pPr>
              <a:lnSpc>
                <a:spcPct val="110000"/>
              </a:lnSpc>
            </a:pPr>
            <a:endParaRPr lang="en-US" sz="800" dirty="0" smtClean="0">
              <a:latin typeface="Arial"/>
              <a:cs typeface="Arial"/>
            </a:endParaRPr>
          </a:p>
          <a:p>
            <a:pPr algn="ctr">
              <a:lnSpc>
                <a:spcPct val="110000"/>
              </a:lnSpc>
            </a:pPr>
            <a:r>
              <a:rPr lang="en-US" sz="2100" dirty="0">
                <a:latin typeface="Arial"/>
                <a:cs typeface="Arial"/>
              </a:rPr>
              <a:t>o</a:t>
            </a:r>
            <a:r>
              <a:rPr lang="en-US" sz="2100" dirty="0" smtClean="0">
                <a:latin typeface="Arial"/>
                <a:cs typeface="Arial"/>
              </a:rPr>
              <a:t>r      </a:t>
            </a:r>
            <a:r>
              <a:rPr lang="en-US" sz="2100" i="1" dirty="0" err="1" smtClean="0">
                <a:latin typeface="Arial"/>
                <a:cs typeface="Arial"/>
              </a:rPr>
              <a:t>k</a:t>
            </a:r>
            <a:r>
              <a:rPr lang="en-US" sz="2100" i="1" baseline="-25000" dirty="0" err="1" smtClean="0">
                <a:latin typeface="Arial"/>
                <a:cs typeface="Arial"/>
              </a:rPr>
              <a:t>f</a:t>
            </a:r>
            <a:r>
              <a:rPr lang="en-US" sz="2100" dirty="0" smtClean="0">
                <a:latin typeface="Arial"/>
                <a:cs typeface="Arial"/>
              </a:rPr>
              <a:t>[</a:t>
            </a:r>
            <a:r>
              <a:rPr lang="en-US" sz="2100" dirty="0">
                <a:latin typeface="Arial"/>
                <a:cs typeface="Arial"/>
              </a:rPr>
              <a:t>N</a:t>
            </a:r>
            <a:r>
              <a:rPr lang="en-US" sz="2100" baseline="-25000" dirty="0">
                <a:latin typeface="Arial"/>
                <a:cs typeface="Arial"/>
              </a:rPr>
              <a:t>2</a:t>
            </a:r>
            <a:r>
              <a:rPr lang="en-US" sz="2100" dirty="0">
                <a:latin typeface="Arial"/>
                <a:cs typeface="Arial"/>
              </a:rPr>
              <a:t>O</a:t>
            </a:r>
            <a:r>
              <a:rPr lang="en-US" sz="2100" baseline="-25000" dirty="0">
                <a:latin typeface="Arial"/>
                <a:cs typeface="Arial"/>
              </a:rPr>
              <a:t>4</a:t>
            </a:r>
            <a:r>
              <a:rPr lang="en-US" sz="2100" dirty="0">
                <a:latin typeface="Arial"/>
                <a:cs typeface="Arial"/>
              </a:rPr>
              <a:t>] </a:t>
            </a:r>
            <a:r>
              <a:rPr lang="en-US" sz="2100" dirty="0" smtClean="0">
                <a:latin typeface="Arial"/>
                <a:cs typeface="Arial"/>
              </a:rPr>
              <a:t>= </a:t>
            </a:r>
            <a:r>
              <a:rPr lang="en-US" sz="2100" i="1" dirty="0" err="1">
                <a:latin typeface="Arial"/>
                <a:cs typeface="Arial"/>
              </a:rPr>
              <a:t>k</a:t>
            </a:r>
            <a:r>
              <a:rPr lang="en-US" sz="2100" i="1" baseline="-25000" dirty="0" err="1">
                <a:latin typeface="Arial"/>
                <a:cs typeface="Arial"/>
              </a:rPr>
              <a:t>r</a:t>
            </a:r>
            <a:r>
              <a:rPr lang="en-US" sz="2100" dirty="0">
                <a:latin typeface="Arial"/>
                <a:cs typeface="Arial"/>
              </a:rPr>
              <a:t>[NO</a:t>
            </a:r>
            <a:r>
              <a:rPr lang="en-US" sz="2100" baseline="-25000" dirty="0">
                <a:latin typeface="Arial"/>
                <a:cs typeface="Arial"/>
              </a:rPr>
              <a:t>2</a:t>
            </a:r>
            <a:r>
              <a:rPr lang="en-US" sz="2100" dirty="0">
                <a:latin typeface="Arial"/>
                <a:cs typeface="Arial"/>
              </a:rPr>
              <a:t>]</a:t>
            </a:r>
            <a:r>
              <a:rPr lang="en-US" sz="2100" baseline="30000" dirty="0" smtClean="0">
                <a:latin typeface="Arial"/>
                <a:cs typeface="Arial"/>
              </a:rPr>
              <a:t>2</a:t>
            </a:r>
            <a:endParaRPr lang="en-US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						</a:t>
            </a:r>
            <a:r>
              <a:rPr lang="en-US" sz="2100" dirty="0" smtClean="0">
                <a:latin typeface="Arial"/>
                <a:cs typeface="Arial"/>
              </a:rPr>
              <a:t>or</a:t>
            </a:r>
            <a:endParaRPr lang="en-US" sz="21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6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The right side is 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the equilibrium-constant </a:t>
            </a:r>
            <a:r>
              <a:rPr lang="en-US" sz="2000" dirty="0">
                <a:latin typeface="Arial"/>
                <a:cs typeface="Arial"/>
              </a:rPr>
              <a:t>expression for the decomposition of </a:t>
            </a:r>
            <a:r>
              <a:rPr lang="en-US" sz="2000" dirty="0" err="1" smtClean="0">
                <a:latin typeface="Arial"/>
                <a:cs typeface="Arial"/>
              </a:rPr>
              <a:t>dinitrogen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tetroxide</a:t>
            </a:r>
            <a:r>
              <a:rPr lang="en-US" sz="2000" dirty="0">
                <a:latin typeface="Arial"/>
                <a:cs typeface="Arial"/>
              </a:rPr>
              <a:t>. The left side is the </a:t>
            </a:r>
            <a:r>
              <a:rPr lang="en-US" sz="2000" dirty="0">
                <a:solidFill>
                  <a:srgbClr val="31859C"/>
                </a:solidFill>
                <a:latin typeface="Arial"/>
                <a:cs typeface="Arial"/>
              </a:rPr>
              <a:t>ratio of rate constants</a:t>
            </a:r>
            <a:r>
              <a:rPr lang="en-US" sz="2000" dirty="0">
                <a:latin typeface="Arial"/>
                <a:cs typeface="Arial"/>
              </a:rPr>
              <a:t>. Thus, the </a:t>
            </a:r>
            <a:r>
              <a:rPr lang="en-US" sz="2000" dirty="0" smtClean="0">
                <a:latin typeface="Arial"/>
                <a:cs typeface="Arial"/>
              </a:rPr>
              <a:t>equilibrium constant expression </a:t>
            </a:r>
            <a:r>
              <a:rPr lang="en-US" sz="2000" dirty="0">
                <a:latin typeface="Arial"/>
                <a:cs typeface="Arial"/>
              </a:rPr>
              <a:t>is constant for a given </a:t>
            </a:r>
            <a:r>
              <a:rPr lang="en-US" sz="2000" dirty="0" smtClean="0">
                <a:latin typeface="Arial"/>
                <a:cs typeface="Arial"/>
              </a:rPr>
              <a:t>temperature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and is given by: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54" y="3838808"/>
            <a:ext cx="1481668" cy="782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88" y="5830541"/>
            <a:ext cx="1119011" cy="8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24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Obtaining </a:t>
            </a:r>
            <a:r>
              <a:rPr lang="en-US" sz="3600" i="1" dirty="0" err="1" smtClean="0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 for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Reactions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1" y="1943095"/>
            <a:ext cx="8875889" cy="4843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6" y="1372821"/>
            <a:ext cx="5192889" cy="42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4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24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Obtaining </a:t>
            </a:r>
            <a:r>
              <a:rPr lang="en-US" sz="3600" i="1" dirty="0" err="1" smtClean="0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 for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Reactions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66" y="1372821"/>
            <a:ext cx="5192889" cy="4291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0633" y="2034212"/>
            <a:ext cx="8954806" cy="2436936"/>
            <a:chOff x="0" y="2034212"/>
            <a:chExt cx="9172223" cy="24369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34212"/>
              <a:ext cx="9144000" cy="9248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23" y="2990145"/>
              <a:ext cx="9144000" cy="1481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1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7" y="1931206"/>
            <a:ext cx="8930092" cy="198136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4324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Obtaining </a:t>
            </a:r>
            <a:r>
              <a:rPr lang="en-US" sz="3600" i="1" dirty="0" err="1" smtClean="0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 for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Reactions</a:t>
            </a:r>
          </a:p>
        </p:txBody>
      </p:sp>
    </p:spTree>
    <p:extLst>
      <p:ext uri="{BB962C8B-B14F-4D97-AF65-F5344CB8AC3E}">
        <p14:creationId xmlns:p14="http://schemas.microsoft.com/office/powerpoint/2010/main" val="45650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0"/>
            <a:ext cx="7167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2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0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The Equilibrium Constant </a:t>
            </a:r>
            <a:r>
              <a:rPr lang="en-US" sz="3600" dirty="0" err="1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baseline="-25000" dirty="0" err="1">
                <a:solidFill>
                  <a:srgbClr val="008000"/>
                </a:solidFill>
                <a:latin typeface="Arial"/>
                <a:cs typeface="Arial"/>
              </a:rPr>
              <a:t>p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7" y="1067260"/>
            <a:ext cx="8044472" cy="3403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8172" y="4749226"/>
            <a:ext cx="861298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Arial"/>
                <a:cs typeface="Arial"/>
              </a:rPr>
              <a:t>The concentration of a gas at a </a:t>
            </a:r>
            <a:r>
              <a:rPr lang="en-US" sz="2200" b="1" dirty="0" smtClean="0">
                <a:latin typeface="Arial"/>
                <a:cs typeface="Arial"/>
              </a:rPr>
              <a:t>given temperature </a:t>
            </a:r>
            <a:r>
              <a:rPr lang="en-US" sz="2200" b="1" dirty="0">
                <a:latin typeface="Arial"/>
                <a:cs typeface="Arial"/>
              </a:rPr>
              <a:t>is proportional to </a:t>
            </a:r>
            <a:r>
              <a:rPr lang="en-US" sz="2200" b="1" dirty="0" smtClean="0">
                <a:latin typeface="Arial"/>
                <a:cs typeface="Arial"/>
              </a:rPr>
              <a:t>the pressure</a:t>
            </a:r>
          </a:p>
          <a:p>
            <a:endParaRPr lang="en-US" sz="1000" b="1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When the gas is compressed, the </a:t>
            </a:r>
            <a:r>
              <a:rPr lang="en-US" sz="2000" dirty="0" smtClean="0">
                <a:latin typeface="Arial"/>
                <a:cs typeface="Arial"/>
              </a:rPr>
              <a:t>pressure increases </a:t>
            </a:r>
            <a:r>
              <a:rPr lang="en-US" sz="2000" dirty="0">
                <a:latin typeface="Arial"/>
                <a:cs typeface="Arial"/>
              </a:rPr>
              <a:t>(as noted from the </a:t>
            </a:r>
            <a:r>
              <a:rPr lang="en-US" sz="2000" dirty="0" smtClean="0">
                <a:latin typeface="Arial"/>
                <a:cs typeface="Arial"/>
              </a:rPr>
              <a:t>pressure gauge</a:t>
            </a:r>
            <a:r>
              <a:rPr lang="en-US" sz="2000" dirty="0">
                <a:latin typeface="Arial"/>
                <a:cs typeface="Arial"/>
              </a:rPr>
              <a:t>) and the concentration of the </a:t>
            </a:r>
            <a:r>
              <a:rPr lang="en-US" sz="2000" dirty="0" smtClean="0">
                <a:latin typeface="Arial"/>
                <a:cs typeface="Arial"/>
              </a:rPr>
              <a:t>gas (</a:t>
            </a:r>
            <a:r>
              <a:rPr lang="en-US" sz="2000" dirty="0">
                <a:latin typeface="Arial"/>
                <a:cs typeface="Arial"/>
              </a:rPr>
              <a:t>molecules per unit volume) increases.</a:t>
            </a:r>
          </a:p>
        </p:txBody>
      </p:sp>
    </p:spTree>
    <p:extLst>
      <p:ext uri="{BB962C8B-B14F-4D97-AF65-F5344CB8AC3E}">
        <p14:creationId xmlns:p14="http://schemas.microsoft.com/office/powerpoint/2010/main" val="88200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0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The Equilibrium Constant </a:t>
            </a:r>
            <a:r>
              <a:rPr lang="en-US" sz="3600" dirty="0" err="1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baseline="-25000" dirty="0" err="1">
                <a:solidFill>
                  <a:srgbClr val="008000"/>
                </a:solidFill>
                <a:latin typeface="Arial"/>
                <a:cs typeface="Arial"/>
              </a:rPr>
              <a:t>p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978" y="1256199"/>
            <a:ext cx="8612986" cy="4308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The concentration </a:t>
            </a:r>
            <a:r>
              <a:rPr lang="en-US" sz="2200" dirty="0">
                <a:latin typeface="Arial"/>
                <a:cs typeface="Arial"/>
              </a:rPr>
              <a:t>of a gas is proportional to its partial pressure at a fixed </a:t>
            </a:r>
            <a:r>
              <a:rPr lang="en-US" sz="2200" dirty="0" smtClean="0">
                <a:latin typeface="Arial"/>
                <a:cs typeface="Arial"/>
              </a:rPr>
              <a:t>temperature. </a:t>
            </a:r>
            <a:r>
              <a:rPr lang="en-US" sz="2200" dirty="0">
                <a:latin typeface="Arial"/>
                <a:cs typeface="Arial"/>
              </a:rPr>
              <a:t>You can see this by looking at the ideal gas law, </a:t>
            </a:r>
            <a:r>
              <a:rPr lang="en-US" sz="2200" i="1" dirty="0">
                <a:latin typeface="Arial"/>
                <a:cs typeface="Arial"/>
              </a:rPr>
              <a:t>PV </a:t>
            </a:r>
            <a:r>
              <a:rPr lang="en-US" sz="2200" dirty="0">
                <a:latin typeface="Arial"/>
                <a:cs typeface="Arial"/>
              </a:rPr>
              <a:t>=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i="1" dirty="0" err="1">
                <a:latin typeface="Arial"/>
                <a:cs typeface="Arial"/>
              </a:rPr>
              <a:t>nRT</a:t>
            </a:r>
            <a:r>
              <a:rPr lang="en-US" sz="2200" dirty="0">
                <a:latin typeface="Arial"/>
                <a:cs typeface="Arial"/>
              </a:rPr>
              <a:t>, and </a:t>
            </a:r>
            <a:r>
              <a:rPr lang="en-US" sz="2200" dirty="0" smtClean="0">
                <a:latin typeface="Arial"/>
                <a:cs typeface="Arial"/>
              </a:rPr>
              <a:t>solving for </a:t>
            </a:r>
            <a:r>
              <a:rPr lang="en-US" sz="2200" i="1" dirty="0">
                <a:latin typeface="Arial"/>
                <a:cs typeface="Arial"/>
              </a:rPr>
              <a:t>n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i="1" dirty="0">
                <a:latin typeface="Arial"/>
                <a:cs typeface="Arial"/>
              </a:rPr>
              <a:t>V</a:t>
            </a:r>
            <a:r>
              <a:rPr lang="en-US" sz="2200" dirty="0">
                <a:latin typeface="Arial"/>
                <a:cs typeface="Arial"/>
              </a:rPr>
              <a:t>, which is the molar concentration of the gas. You get </a:t>
            </a:r>
            <a:r>
              <a:rPr lang="en-US" sz="2200" i="1" dirty="0">
                <a:latin typeface="Arial"/>
                <a:cs typeface="Arial"/>
              </a:rPr>
              <a:t>n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i="1" dirty="0">
                <a:latin typeface="Arial"/>
                <a:cs typeface="Arial"/>
              </a:rPr>
              <a:t>V </a:t>
            </a:r>
            <a:r>
              <a:rPr lang="en-US" sz="2200" dirty="0">
                <a:latin typeface="Arial"/>
                <a:cs typeface="Arial"/>
              </a:rPr>
              <a:t>=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i="1" dirty="0">
                <a:latin typeface="Arial"/>
                <a:cs typeface="Arial"/>
              </a:rPr>
              <a:t>P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i="1" dirty="0">
                <a:latin typeface="Arial"/>
                <a:cs typeface="Arial"/>
              </a:rPr>
              <a:t>RT</a:t>
            </a:r>
            <a:r>
              <a:rPr lang="en-US" sz="2200" dirty="0">
                <a:latin typeface="Arial"/>
                <a:cs typeface="Arial"/>
              </a:rPr>
              <a:t>. In </a:t>
            </a:r>
            <a:r>
              <a:rPr lang="en-US" sz="2200" dirty="0" smtClean="0">
                <a:latin typeface="Arial"/>
                <a:cs typeface="Arial"/>
              </a:rPr>
              <a:t>other words</a:t>
            </a:r>
            <a:r>
              <a:rPr lang="en-US" sz="2200" dirty="0">
                <a:latin typeface="Arial"/>
                <a:cs typeface="Arial"/>
              </a:rPr>
              <a:t>, the </a:t>
            </a:r>
            <a:r>
              <a:rPr lang="en-US" sz="2200" dirty="0" smtClean="0">
                <a:latin typeface="Arial"/>
                <a:cs typeface="Arial"/>
              </a:rPr>
              <a:t>molar concentration </a:t>
            </a:r>
            <a:r>
              <a:rPr lang="en-US" sz="2200" dirty="0">
                <a:latin typeface="Arial"/>
                <a:cs typeface="Arial"/>
              </a:rPr>
              <a:t>of a gas equals its partial pressure divided by </a:t>
            </a:r>
            <a:r>
              <a:rPr lang="en-US" sz="2200" i="1" dirty="0">
                <a:latin typeface="Arial"/>
                <a:cs typeface="Arial"/>
              </a:rPr>
              <a:t>RT</a:t>
            </a:r>
            <a:r>
              <a:rPr lang="en-US" sz="2200" dirty="0" smtClean="0">
                <a:latin typeface="Arial"/>
                <a:cs typeface="Arial"/>
              </a:rPr>
              <a:t>, which </a:t>
            </a:r>
            <a:r>
              <a:rPr lang="en-US" sz="2200" dirty="0">
                <a:latin typeface="Arial"/>
                <a:cs typeface="Arial"/>
              </a:rPr>
              <a:t>is constant at a given temperature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endParaRPr lang="en-US" sz="1000" dirty="0" smtClean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	</a:t>
            </a:r>
            <a:r>
              <a:rPr lang="en-US" sz="2200" dirty="0" smtClean="0">
                <a:latin typeface="Arial"/>
                <a:cs typeface="Arial"/>
              </a:rPr>
              <a:t>When </a:t>
            </a:r>
            <a:r>
              <a:rPr lang="en-US" sz="2200" dirty="0">
                <a:latin typeface="Arial"/>
                <a:cs typeface="Arial"/>
              </a:rPr>
              <a:t>you express </a:t>
            </a:r>
            <a:r>
              <a:rPr lang="en-US" sz="2200" i="1" dirty="0">
                <a:latin typeface="Arial"/>
                <a:cs typeface="Arial"/>
              </a:rPr>
              <a:t>an equilibrium constant for a gaseous reaction in terms of </a:t>
            </a:r>
            <a:r>
              <a:rPr lang="en-US" sz="2200" i="1" dirty="0" smtClean="0">
                <a:latin typeface="Arial"/>
                <a:cs typeface="Arial"/>
              </a:rPr>
              <a:t>partial pressures</a:t>
            </a:r>
            <a:r>
              <a:rPr lang="en-US" sz="2200" i="1" dirty="0">
                <a:latin typeface="Arial"/>
                <a:cs typeface="Arial"/>
              </a:rPr>
              <a:t>, </a:t>
            </a:r>
            <a:r>
              <a:rPr lang="en-US" sz="2200" dirty="0">
                <a:latin typeface="Arial"/>
                <a:cs typeface="Arial"/>
              </a:rPr>
              <a:t>you call it the equilibrium constant </a:t>
            </a:r>
            <a:r>
              <a:rPr lang="en-US" sz="2200" i="1" dirty="0" err="1">
                <a:latin typeface="Arial"/>
                <a:cs typeface="Arial"/>
              </a:rPr>
              <a:t>Kp</a:t>
            </a:r>
            <a:r>
              <a:rPr lang="en-US" sz="2200" dirty="0">
                <a:latin typeface="Arial"/>
                <a:cs typeface="Arial"/>
              </a:rPr>
              <a:t>. For catalytic </a:t>
            </a:r>
            <a:r>
              <a:rPr lang="en-US" sz="2200" dirty="0" err="1">
                <a:latin typeface="Arial"/>
                <a:cs typeface="Arial"/>
              </a:rPr>
              <a:t>methanation</a:t>
            </a:r>
            <a:r>
              <a:rPr lang="en-US" sz="2200" dirty="0">
                <a:latin typeface="Arial"/>
                <a:cs typeface="Arial"/>
              </a:rPr>
              <a:t>,</a:t>
            </a:r>
          </a:p>
          <a:p>
            <a:endParaRPr lang="en-US" sz="2200" dirty="0" smtClean="0">
              <a:latin typeface="Arial"/>
              <a:cs typeface="Arial"/>
            </a:endParaRPr>
          </a:p>
          <a:p>
            <a:endParaRPr lang="en-US" sz="2200" dirty="0" smtClean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the </a:t>
            </a:r>
            <a:r>
              <a:rPr lang="en-US" sz="2200" dirty="0">
                <a:latin typeface="Arial"/>
                <a:cs typeface="Arial"/>
              </a:rPr>
              <a:t>equilibrium expression in terms of partial pressures becomes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755" y="4681755"/>
            <a:ext cx="5370690" cy="349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89" y="5630919"/>
            <a:ext cx="2271888" cy="93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0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The Equilibrium Constant </a:t>
            </a:r>
            <a:r>
              <a:rPr lang="en-US" sz="3600" dirty="0" err="1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baseline="-25000" dirty="0" err="1">
                <a:solidFill>
                  <a:srgbClr val="008000"/>
                </a:solidFill>
                <a:latin typeface="Arial"/>
                <a:cs typeface="Arial"/>
              </a:rPr>
              <a:t>p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978" y="1256199"/>
            <a:ext cx="8612986" cy="510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For </a:t>
            </a:r>
            <a:r>
              <a:rPr lang="en-US" sz="2400" dirty="0"/>
              <a:t>catalytic </a:t>
            </a:r>
            <a:r>
              <a:rPr lang="en-US" sz="2400" dirty="0" err="1"/>
              <a:t>methanation</a:t>
            </a:r>
            <a:r>
              <a:rPr lang="en-US" sz="2400" dirty="0"/>
              <a:t>,</a:t>
            </a:r>
            <a:endParaRPr lang="en-US" sz="2200" dirty="0">
              <a:latin typeface="Arial"/>
              <a:cs typeface="Arial"/>
            </a:endParaRPr>
          </a:p>
          <a:p>
            <a:endParaRPr lang="en-US" sz="2200" dirty="0" smtClean="0">
              <a:latin typeface="Arial"/>
              <a:cs typeface="Arial"/>
            </a:endParaRPr>
          </a:p>
          <a:p>
            <a:endParaRPr lang="en-US" sz="2200" dirty="0" smtClean="0"/>
          </a:p>
          <a:p>
            <a:r>
              <a:rPr lang="en-US" sz="2200" dirty="0" smtClean="0"/>
              <a:t>the </a:t>
            </a:r>
            <a:r>
              <a:rPr lang="en-US" sz="2200" dirty="0"/>
              <a:t>equilibrium expression in terms of partial pressures </a:t>
            </a:r>
            <a:r>
              <a:rPr lang="en-US" sz="2200" dirty="0" smtClean="0"/>
              <a:t>becomes</a:t>
            </a: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 smtClean="0">
              <a:latin typeface="Arial"/>
              <a:cs typeface="Arial"/>
            </a:endParaRPr>
          </a:p>
          <a:p>
            <a:endParaRPr lang="en-US" sz="2400" dirty="0" smtClean="0"/>
          </a:p>
          <a:p>
            <a:r>
              <a:rPr lang="en-US" sz="2400" dirty="0" smtClean="0"/>
              <a:t>In </a:t>
            </a:r>
            <a:r>
              <a:rPr lang="en-US" sz="2400" dirty="0"/>
              <a:t>general, the value of </a:t>
            </a:r>
            <a:r>
              <a:rPr lang="en-US" sz="2400" i="1" dirty="0" err="1"/>
              <a:t>K</a:t>
            </a:r>
            <a:r>
              <a:rPr lang="en-US" sz="2400" i="1" baseline="-25000" dirty="0" err="1"/>
              <a:t>p</a:t>
            </a:r>
            <a:r>
              <a:rPr lang="en-US" sz="2400" i="1" dirty="0"/>
              <a:t> </a:t>
            </a:r>
            <a:r>
              <a:rPr lang="en-US" sz="2400" dirty="0"/>
              <a:t>is different from that of </a:t>
            </a:r>
            <a:r>
              <a:rPr lang="en-US" sz="2400" i="1" dirty="0"/>
              <a:t>K</a:t>
            </a:r>
            <a:r>
              <a:rPr lang="en-US" sz="2400" i="1" baseline="-25000" dirty="0"/>
              <a:t>c</a:t>
            </a:r>
            <a:r>
              <a:rPr lang="en-US" sz="2400" dirty="0"/>
              <a:t>. From the relationship for </a:t>
            </a:r>
            <a:r>
              <a:rPr lang="en-US" sz="2400" dirty="0" smtClean="0"/>
              <a:t>molar concentration </a:t>
            </a:r>
            <a:r>
              <a:rPr lang="en-US" sz="2400" i="1" dirty="0"/>
              <a:t>n</a:t>
            </a:r>
            <a:r>
              <a:rPr lang="en-US" sz="2400" dirty="0"/>
              <a:t>/</a:t>
            </a:r>
            <a:r>
              <a:rPr lang="en-US" sz="2400" i="1" dirty="0"/>
              <a:t>V </a:t>
            </a:r>
            <a:r>
              <a:rPr lang="en-US" sz="2400" dirty="0"/>
              <a:t>=</a:t>
            </a:r>
            <a:r>
              <a:rPr lang="en-US" sz="2400" dirty="0" smtClean="0"/>
              <a:t> </a:t>
            </a:r>
            <a:r>
              <a:rPr lang="en-US" sz="2400" i="1" dirty="0"/>
              <a:t>P</a:t>
            </a:r>
            <a:r>
              <a:rPr lang="en-US" sz="2400" dirty="0"/>
              <a:t>/</a:t>
            </a:r>
            <a:r>
              <a:rPr lang="en-US" sz="2400" i="1" dirty="0"/>
              <a:t>RT</a:t>
            </a:r>
            <a:r>
              <a:rPr lang="en-US" sz="2400" dirty="0"/>
              <a:t>, one can show </a:t>
            </a:r>
            <a:r>
              <a:rPr lang="en-US" sz="2400" dirty="0" smtClean="0"/>
              <a:t>that</a:t>
            </a: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 smtClean="0"/>
              <a:t>Where </a:t>
            </a:r>
            <a:r>
              <a:rPr lang="en-US" sz="2400" i="1" dirty="0" err="1" smtClean="0"/>
              <a:t>Δn</a:t>
            </a:r>
            <a:r>
              <a:rPr lang="en-US" sz="2400" i="1" dirty="0" smtClean="0"/>
              <a:t> </a:t>
            </a:r>
            <a:r>
              <a:rPr lang="en-US" sz="2400" dirty="0"/>
              <a:t>is the sum of the coefficients of </a:t>
            </a:r>
            <a:r>
              <a:rPr lang="en-US" sz="2400" i="1" dirty="0"/>
              <a:t>gaseous </a:t>
            </a:r>
            <a:r>
              <a:rPr lang="en-US" sz="2400" dirty="0"/>
              <a:t>products in the chemical </a:t>
            </a:r>
            <a:r>
              <a:rPr lang="en-US" sz="2400" dirty="0" smtClean="0"/>
              <a:t>equation minus </a:t>
            </a:r>
            <a:r>
              <a:rPr lang="en-US" sz="2400" dirty="0"/>
              <a:t>the sum of the coefficients of </a:t>
            </a:r>
            <a:r>
              <a:rPr lang="en-US" sz="2400" i="1" dirty="0"/>
              <a:t>gaseous </a:t>
            </a:r>
            <a:r>
              <a:rPr lang="en-US" sz="2400" dirty="0" smtClean="0"/>
              <a:t>reactants.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9" y="1904363"/>
            <a:ext cx="4938890" cy="321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6" y="2789427"/>
            <a:ext cx="2102555" cy="86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666" y="4586428"/>
            <a:ext cx="2116667" cy="44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2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0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The Equilibrium Constant </a:t>
            </a:r>
            <a:r>
              <a:rPr lang="en-US" sz="3600" dirty="0" err="1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baseline="-25000" dirty="0" err="1">
                <a:solidFill>
                  <a:srgbClr val="008000"/>
                </a:solidFill>
                <a:latin typeface="Arial"/>
                <a:cs typeface="Arial"/>
              </a:rPr>
              <a:t>p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978" y="1143311"/>
            <a:ext cx="8612986" cy="5131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For </a:t>
            </a:r>
            <a:r>
              <a:rPr lang="en-US" sz="2200" dirty="0">
                <a:latin typeface="Arial"/>
                <a:cs typeface="Arial"/>
              </a:rPr>
              <a:t>catalytic </a:t>
            </a:r>
            <a:r>
              <a:rPr lang="en-US" sz="2200" dirty="0" err="1">
                <a:latin typeface="Arial"/>
                <a:cs typeface="Arial"/>
              </a:rPr>
              <a:t>methanation</a:t>
            </a:r>
            <a:r>
              <a:rPr lang="en-US" sz="2200" dirty="0">
                <a:latin typeface="Arial"/>
                <a:cs typeface="Arial"/>
              </a:rPr>
              <a:t>,</a:t>
            </a:r>
          </a:p>
          <a:p>
            <a:pPr>
              <a:lnSpc>
                <a:spcPct val="11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Where </a:t>
            </a:r>
            <a:r>
              <a:rPr lang="en-US" sz="2200" i="1" dirty="0" err="1" smtClean="0">
                <a:latin typeface="Arial"/>
                <a:cs typeface="Arial"/>
              </a:rPr>
              <a:t>Δn</a:t>
            </a:r>
            <a:r>
              <a:rPr lang="en-US" sz="2200" i="1" dirty="0" smtClean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is the sum of the coefficients of </a:t>
            </a:r>
            <a:r>
              <a:rPr lang="en-US" sz="2200" i="1" dirty="0">
                <a:latin typeface="Arial"/>
                <a:cs typeface="Arial"/>
              </a:rPr>
              <a:t>gaseous </a:t>
            </a:r>
            <a:r>
              <a:rPr lang="en-US" sz="2200" dirty="0">
                <a:latin typeface="Arial"/>
                <a:cs typeface="Arial"/>
              </a:rPr>
              <a:t>products in the chemical </a:t>
            </a:r>
            <a:r>
              <a:rPr lang="en-US" sz="2200" dirty="0" smtClean="0">
                <a:latin typeface="Arial"/>
                <a:cs typeface="Arial"/>
              </a:rPr>
              <a:t>equation minus </a:t>
            </a:r>
            <a:r>
              <a:rPr lang="en-US" sz="2200" dirty="0">
                <a:latin typeface="Arial"/>
                <a:cs typeface="Arial"/>
              </a:rPr>
              <a:t>the sum of the coefficients of </a:t>
            </a:r>
            <a:r>
              <a:rPr lang="en-US" sz="2200" i="1" dirty="0">
                <a:latin typeface="Arial"/>
                <a:cs typeface="Arial"/>
              </a:rPr>
              <a:t>gaseous </a:t>
            </a:r>
            <a:r>
              <a:rPr lang="en-US" sz="2200" dirty="0">
                <a:latin typeface="Arial"/>
                <a:cs typeface="Arial"/>
              </a:rPr>
              <a:t>reactants. </a:t>
            </a: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For </a:t>
            </a:r>
            <a:r>
              <a:rPr lang="en-US" sz="2200" dirty="0">
                <a:latin typeface="Arial"/>
                <a:cs typeface="Arial"/>
              </a:rPr>
              <a:t>the </a:t>
            </a:r>
            <a:r>
              <a:rPr lang="en-US" sz="2200" dirty="0" err="1">
                <a:latin typeface="Arial"/>
                <a:cs typeface="Arial"/>
              </a:rPr>
              <a:t>methanation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reaction (</a:t>
            </a:r>
            <a:r>
              <a:rPr lang="en-US" sz="2200" i="1" dirty="0" err="1">
                <a:latin typeface="Arial"/>
                <a:cs typeface="Arial"/>
              </a:rPr>
              <a:t>K</a:t>
            </a:r>
            <a:r>
              <a:rPr lang="en-US" sz="2200" i="1" baseline="-25000" dirty="0" err="1">
                <a:latin typeface="Arial"/>
                <a:cs typeface="Arial"/>
              </a:rPr>
              <a:t>c</a:t>
            </a:r>
            <a:r>
              <a:rPr lang="en-US" sz="2200" i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=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3.92), in which 2 </a:t>
            </a:r>
            <a:r>
              <a:rPr lang="en-US" sz="2200" dirty="0" err="1">
                <a:latin typeface="Arial"/>
                <a:cs typeface="Arial"/>
              </a:rPr>
              <a:t>mol</a:t>
            </a:r>
            <a:r>
              <a:rPr lang="en-US" sz="2200" dirty="0">
                <a:latin typeface="Arial"/>
                <a:cs typeface="Arial"/>
              </a:rPr>
              <a:t> of gaseous products (CH</a:t>
            </a:r>
            <a:r>
              <a:rPr lang="en-US" sz="2200" baseline="-25000" dirty="0">
                <a:latin typeface="Arial"/>
                <a:cs typeface="Arial"/>
              </a:rPr>
              <a:t>4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+ </a:t>
            </a:r>
            <a:r>
              <a:rPr lang="en-US" sz="2200" dirty="0">
                <a:latin typeface="Arial"/>
                <a:cs typeface="Arial"/>
              </a:rPr>
              <a:t>H</a:t>
            </a:r>
            <a:r>
              <a:rPr lang="en-US" sz="2200" baseline="-25000" dirty="0">
                <a:latin typeface="Arial"/>
                <a:cs typeface="Arial"/>
              </a:rPr>
              <a:t>2</a:t>
            </a:r>
            <a:r>
              <a:rPr lang="en-US" sz="2200" dirty="0">
                <a:latin typeface="Arial"/>
                <a:cs typeface="Arial"/>
              </a:rPr>
              <a:t>O) are obtained </a:t>
            </a:r>
            <a:r>
              <a:rPr lang="en-US" sz="2200" dirty="0" smtClean="0">
                <a:latin typeface="Arial"/>
                <a:cs typeface="Arial"/>
              </a:rPr>
              <a:t>from 4 </a:t>
            </a:r>
            <a:r>
              <a:rPr lang="en-US" sz="2200" dirty="0" err="1">
                <a:latin typeface="Arial"/>
                <a:cs typeface="Arial"/>
              </a:rPr>
              <a:t>mol</a:t>
            </a:r>
            <a:r>
              <a:rPr lang="en-US" sz="2200" dirty="0">
                <a:latin typeface="Arial"/>
                <a:cs typeface="Arial"/>
              </a:rPr>
              <a:t> of gaseous reactants (CO </a:t>
            </a:r>
            <a:r>
              <a:rPr lang="en-US" sz="2200" dirty="0" smtClean="0">
                <a:latin typeface="Arial"/>
                <a:cs typeface="Arial"/>
              </a:rPr>
              <a:t>+ </a:t>
            </a:r>
            <a:r>
              <a:rPr lang="en-US" sz="2200" dirty="0">
                <a:latin typeface="Arial"/>
                <a:cs typeface="Arial"/>
              </a:rPr>
              <a:t>3H</a:t>
            </a:r>
            <a:r>
              <a:rPr lang="en-US" sz="2200" baseline="-25000" dirty="0">
                <a:latin typeface="Arial"/>
                <a:cs typeface="Arial"/>
              </a:rPr>
              <a:t>2</a:t>
            </a:r>
            <a:r>
              <a:rPr lang="en-US" sz="2200" dirty="0">
                <a:latin typeface="Arial"/>
                <a:cs typeface="Arial"/>
              </a:rPr>
              <a:t>), </a:t>
            </a:r>
            <a:r>
              <a:rPr lang="en-US" sz="2200" i="1" dirty="0" err="1">
                <a:latin typeface="Arial"/>
                <a:cs typeface="Arial"/>
              </a:rPr>
              <a:t>Δ</a:t>
            </a:r>
            <a:r>
              <a:rPr lang="en-US" sz="2200" i="1" dirty="0" err="1" smtClean="0">
                <a:latin typeface="Arial"/>
                <a:cs typeface="Arial"/>
              </a:rPr>
              <a:t>n</a:t>
            </a:r>
            <a:r>
              <a:rPr lang="en-US" sz="2200" i="1" dirty="0" smtClean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equals 2 </a:t>
            </a:r>
            <a:r>
              <a:rPr lang="en-US" sz="2200" dirty="0" smtClean="0">
                <a:latin typeface="Arial"/>
                <a:cs typeface="Arial"/>
              </a:rPr>
              <a:t>– </a:t>
            </a:r>
            <a:r>
              <a:rPr lang="en-US" sz="2200" dirty="0">
                <a:latin typeface="Arial"/>
                <a:cs typeface="Arial"/>
              </a:rPr>
              <a:t>4 </a:t>
            </a:r>
            <a:r>
              <a:rPr lang="en-US" sz="2200" dirty="0" smtClean="0">
                <a:latin typeface="Arial"/>
                <a:cs typeface="Arial"/>
              </a:rPr>
              <a:t>= </a:t>
            </a:r>
            <a:r>
              <a:rPr lang="en-US" sz="2200" dirty="0">
                <a:latin typeface="Arial"/>
                <a:cs typeface="Arial"/>
              </a:rPr>
              <a:t>–</a:t>
            </a:r>
            <a:r>
              <a:rPr lang="en-US" sz="2200" dirty="0" smtClean="0">
                <a:latin typeface="Arial"/>
                <a:cs typeface="Arial"/>
              </a:rPr>
              <a:t>2</a:t>
            </a:r>
            <a:r>
              <a:rPr lang="en-US" sz="2200" dirty="0">
                <a:latin typeface="Arial"/>
                <a:cs typeface="Arial"/>
              </a:rPr>
              <a:t>. The usual unit </a:t>
            </a:r>
            <a:r>
              <a:rPr lang="en-US" sz="2200" dirty="0" smtClean="0">
                <a:latin typeface="Arial"/>
                <a:cs typeface="Arial"/>
              </a:rPr>
              <a:t>of partial </a:t>
            </a:r>
            <a:r>
              <a:rPr lang="en-US" sz="2200" dirty="0">
                <a:latin typeface="Arial"/>
                <a:cs typeface="Arial"/>
              </a:rPr>
              <a:t>pressures in </a:t>
            </a:r>
            <a:r>
              <a:rPr lang="en-US" sz="2200" i="1" dirty="0" err="1">
                <a:latin typeface="Arial"/>
                <a:cs typeface="Arial"/>
              </a:rPr>
              <a:t>K</a:t>
            </a:r>
            <a:r>
              <a:rPr lang="en-US" sz="2200" i="1" baseline="-25000" dirty="0" err="1">
                <a:latin typeface="Arial"/>
                <a:cs typeface="Arial"/>
              </a:rPr>
              <a:t>p</a:t>
            </a:r>
            <a:r>
              <a:rPr lang="en-US" sz="2200" i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is atmospheres; therefore, the value of </a:t>
            </a:r>
            <a:r>
              <a:rPr lang="en-US" sz="2200" i="1" dirty="0">
                <a:latin typeface="Arial"/>
                <a:cs typeface="Arial"/>
              </a:rPr>
              <a:t>R </a:t>
            </a:r>
            <a:r>
              <a:rPr lang="en-US" sz="2200" dirty="0">
                <a:latin typeface="Arial"/>
                <a:cs typeface="Arial"/>
              </a:rPr>
              <a:t>is 0.0821 </a:t>
            </a:r>
            <a:r>
              <a:rPr lang="en-US" sz="2200" dirty="0" err="1" smtClean="0">
                <a:latin typeface="Arial"/>
                <a:cs typeface="Arial"/>
              </a:rPr>
              <a:t>L.atm</a:t>
            </a:r>
            <a:r>
              <a:rPr lang="en-US" sz="2200" dirty="0" smtClean="0">
                <a:latin typeface="Arial"/>
                <a:cs typeface="Arial"/>
              </a:rPr>
              <a:t>/(</a:t>
            </a:r>
            <a:r>
              <a:rPr lang="en-US" sz="2200" dirty="0" err="1" smtClean="0">
                <a:latin typeface="Arial"/>
                <a:cs typeface="Arial"/>
              </a:rPr>
              <a:t>K.mol</a:t>
            </a:r>
            <a:r>
              <a:rPr lang="en-US" sz="2200" dirty="0">
                <a:latin typeface="Arial"/>
                <a:cs typeface="Arial"/>
              </a:rPr>
              <a:t>). Hence,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9" y="1904363"/>
            <a:ext cx="4938890" cy="321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66" y="2483875"/>
            <a:ext cx="2116667" cy="449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219" y="6248270"/>
            <a:ext cx="6843891" cy="5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5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861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Reversibility of Chemical Reactions</a:t>
            </a:r>
            <a:endParaRPr lang="en-US" sz="3600" dirty="0">
              <a:solidFill>
                <a:srgbClr val="008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61168" y="2465217"/>
            <a:ext cx="4159755" cy="4111244"/>
            <a:chOff x="161168" y="2535772"/>
            <a:chExt cx="4159755" cy="411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8" y="2535772"/>
              <a:ext cx="4159755" cy="411124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461838" y="2602533"/>
              <a:ext cx="27856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Coal gasification </a:t>
              </a:r>
              <a:r>
                <a:rPr lang="en-US" b="1" dirty="0" smtClean="0">
                  <a:latin typeface="Arial"/>
                  <a:cs typeface="Arial"/>
                </a:rPr>
                <a:t>plant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459111" y="5677192"/>
            <a:ext cx="46848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The processes of catalytic </a:t>
            </a:r>
            <a:r>
              <a:rPr lang="en-US" sz="2000" dirty="0" err="1">
                <a:latin typeface="Arial"/>
                <a:cs typeface="Arial"/>
              </a:rPr>
              <a:t>methanation</a:t>
            </a:r>
            <a:r>
              <a:rPr lang="en-US" sz="2000" dirty="0">
                <a:latin typeface="Arial"/>
                <a:cs typeface="Arial"/>
              </a:rPr>
              <a:t> and steam reforming illustrate the </a:t>
            </a:r>
            <a:r>
              <a:rPr lang="en-US" sz="2000" dirty="0" smtClean="0">
                <a:solidFill>
                  <a:srgbClr val="31859C"/>
                </a:solidFill>
                <a:latin typeface="Arial"/>
                <a:cs typeface="Arial"/>
              </a:rPr>
              <a:t>reversibility of </a:t>
            </a:r>
            <a:r>
              <a:rPr lang="en-US" sz="2000" dirty="0">
                <a:solidFill>
                  <a:srgbClr val="31859C"/>
                </a:solidFill>
                <a:latin typeface="Arial"/>
                <a:cs typeface="Arial"/>
              </a:rPr>
              <a:t>chemical reactions</a:t>
            </a:r>
            <a:r>
              <a:rPr lang="en-US" sz="2000" dirty="0">
                <a:latin typeface="Arial"/>
                <a:cs typeface="Arial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147056" y="1307451"/>
            <a:ext cx="8940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Gaseous fuels can be made </a:t>
            </a:r>
            <a:r>
              <a:rPr lang="en-US" sz="2000" dirty="0" smtClean="0">
                <a:latin typeface="Arial"/>
                <a:cs typeface="Arial"/>
              </a:rPr>
              <a:t>by </a:t>
            </a:r>
            <a:r>
              <a:rPr lang="en-US" sz="2000" dirty="0">
                <a:latin typeface="Arial"/>
                <a:cs typeface="Arial"/>
              </a:rPr>
              <a:t>reacting coal with steam to produce a mixture of CO and H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, which then reacts by catalytic </a:t>
            </a:r>
            <a:r>
              <a:rPr lang="en-US" sz="2000" dirty="0" err="1">
                <a:latin typeface="Arial"/>
                <a:cs typeface="Arial"/>
              </a:rPr>
              <a:t>methanation</a:t>
            </a:r>
            <a:r>
              <a:rPr lang="en-US" sz="2000" dirty="0">
                <a:latin typeface="Arial"/>
                <a:cs typeface="Arial"/>
              </a:rPr>
              <a:t> to yield CH</a:t>
            </a:r>
            <a:r>
              <a:rPr lang="en-US" sz="2000" baseline="-25000" dirty="0">
                <a:latin typeface="Arial"/>
                <a:cs typeface="Arial"/>
              </a:rPr>
              <a:t>4</a:t>
            </a:r>
            <a:r>
              <a:rPr lang="en-US" sz="2000" dirty="0">
                <a:latin typeface="Arial"/>
                <a:cs typeface="Arial"/>
              </a:rPr>
              <a:t>, the major component of natural gas.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03" y="2592216"/>
            <a:ext cx="4432396" cy="5501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715" y="5221954"/>
            <a:ext cx="4319507" cy="3715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42270" y="3243276"/>
            <a:ext cx="431950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latin typeface="Arial"/>
                <a:cs typeface="Arial"/>
              </a:rPr>
              <a:t>Catalytic </a:t>
            </a:r>
            <a:r>
              <a:rPr lang="en-US" sz="1900" dirty="0" err="1">
                <a:latin typeface="Arial"/>
                <a:cs typeface="Arial"/>
              </a:rPr>
              <a:t>methanation</a:t>
            </a:r>
            <a:r>
              <a:rPr lang="en-US" sz="1900" dirty="0">
                <a:latin typeface="Arial"/>
                <a:cs typeface="Arial"/>
              </a:rPr>
              <a:t> is a reversible reaction, and depending on the reaction conditions</a:t>
            </a:r>
            <a:r>
              <a:rPr lang="en-US" sz="1900" dirty="0" smtClean="0">
                <a:latin typeface="Arial"/>
                <a:cs typeface="Arial"/>
              </a:rPr>
              <a:t>, the </a:t>
            </a:r>
            <a:r>
              <a:rPr lang="en-US" sz="1900" dirty="0">
                <a:latin typeface="Arial"/>
                <a:cs typeface="Arial"/>
              </a:rPr>
              <a:t>final reaction mixture will have varying amounts of the products </a:t>
            </a:r>
            <a:r>
              <a:rPr lang="en-US" sz="1900" dirty="0" smtClean="0">
                <a:latin typeface="Arial"/>
                <a:cs typeface="Arial"/>
              </a:rPr>
              <a:t>as </a:t>
            </a:r>
            <a:r>
              <a:rPr lang="en-US" sz="1900" dirty="0">
                <a:latin typeface="Arial"/>
                <a:cs typeface="Arial"/>
              </a:rPr>
              <a:t>well as the starting </a:t>
            </a:r>
            <a:r>
              <a:rPr lang="en-US" sz="1900" dirty="0" smtClean="0">
                <a:latin typeface="Arial"/>
                <a:cs typeface="Arial"/>
              </a:rPr>
              <a:t>substances.</a:t>
            </a:r>
            <a:endParaRPr lang="en-US"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0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030" y="6529"/>
            <a:ext cx="8518102" cy="11430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Equilibrium Constant for the Sum of Reactions</a:t>
            </a:r>
            <a:endParaRPr lang="en-US" sz="3600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8698" y="1002201"/>
            <a:ext cx="88965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If a given chemical equation can be obtained by taking the sum of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other equations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, the equilibrium constant for the given equation equals the product of 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the equilibrium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constants of the other equations</a:t>
            </a:r>
            <a:r>
              <a:rPr lang="en-US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7" y="2024308"/>
            <a:ext cx="8896593" cy="476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0"/>
            <a:ext cx="9144000" cy="5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199" y="26455"/>
            <a:ext cx="843315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Homogeneous &amp; Heterogeneous </a:t>
            </a:r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quilibrium </a:t>
            </a:r>
            <a:endParaRPr lang="en-US" sz="32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2906" y="1245409"/>
            <a:ext cx="8224310" cy="4284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A homogeneous equilibrium is </a:t>
            </a:r>
            <a:r>
              <a:rPr lang="en-US" sz="2200" i="1" dirty="0">
                <a:latin typeface="Arial"/>
                <a:cs typeface="Arial"/>
              </a:rPr>
              <a:t>an equilibrium that involves reactants and products </a:t>
            </a:r>
            <a:r>
              <a:rPr lang="en-US" sz="2200" i="1" dirty="0" smtClean="0">
                <a:latin typeface="Arial"/>
                <a:cs typeface="Arial"/>
              </a:rPr>
              <a:t>in a </a:t>
            </a:r>
            <a:r>
              <a:rPr lang="en-US" sz="2200" i="1" dirty="0">
                <a:latin typeface="Arial"/>
                <a:cs typeface="Arial"/>
              </a:rPr>
              <a:t>single phase. </a:t>
            </a:r>
            <a:r>
              <a:rPr lang="en-US" sz="2200" dirty="0">
                <a:latin typeface="Arial"/>
                <a:cs typeface="Arial"/>
              </a:rPr>
              <a:t>Catalytic </a:t>
            </a:r>
            <a:r>
              <a:rPr lang="en-US" sz="2200" dirty="0" err="1">
                <a:latin typeface="Arial"/>
                <a:cs typeface="Arial"/>
              </a:rPr>
              <a:t>methanation</a:t>
            </a:r>
            <a:r>
              <a:rPr lang="en-US" sz="2200" dirty="0">
                <a:latin typeface="Arial"/>
                <a:cs typeface="Arial"/>
              </a:rPr>
              <a:t> is an example of a homogeneous equilibrium; </a:t>
            </a:r>
            <a:r>
              <a:rPr lang="en-US" sz="2200" dirty="0" smtClean="0">
                <a:latin typeface="Arial"/>
                <a:cs typeface="Arial"/>
              </a:rPr>
              <a:t>it involves </a:t>
            </a:r>
            <a:r>
              <a:rPr lang="en-US" sz="2200" dirty="0">
                <a:latin typeface="Arial"/>
                <a:cs typeface="Arial"/>
              </a:rPr>
              <a:t>only gaseous reactants and products. </a:t>
            </a: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8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On </a:t>
            </a:r>
            <a:r>
              <a:rPr lang="en-US" sz="2200" dirty="0">
                <a:latin typeface="Arial"/>
                <a:cs typeface="Arial"/>
              </a:rPr>
              <a:t>the other hand, a heterogeneous </a:t>
            </a:r>
            <a:r>
              <a:rPr lang="en-US" sz="2200" dirty="0" smtClean="0">
                <a:latin typeface="Arial"/>
                <a:cs typeface="Arial"/>
              </a:rPr>
              <a:t>equilibrium is </a:t>
            </a:r>
            <a:r>
              <a:rPr lang="en-US" sz="2200" i="1" dirty="0">
                <a:latin typeface="Arial"/>
                <a:cs typeface="Arial"/>
              </a:rPr>
              <a:t>an equilibrium involving reactants and products in more than one phase</a:t>
            </a:r>
            <a:r>
              <a:rPr lang="en-US" sz="2200" i="1" dirty="0" smtClean="0">
                <a:latin typeface="Arial"/>
                <a:cs typeface="Arial"/>
              </a:rPr>
              <a:t>. </a:t>
            </a:r>
            <a:r>
              <a:rPr lang="en-US" sz="2200" dirty="0" smtClean="0">
                <a:latin typeface="Arial"/>
                <a:cs typeface="Arial"/>
              </a:rPr>
              <a:t>For example</a:t>
            </a:r>
            <a:r>
              <a:rPr lang="en-US" sz="2200" dirty="0">
                <a:latin typeface="Arial"/>
                <a:cs typeface="Arial"/>
              </a:rPr>
              <a:t>, the reaction of iron metal filings with steam to produce iron oxide, Fe3O4</a:t>
            </a:r>
            <a:r>
              <a:rPr lang="en-US" sz="2200" dirty="0" smtClean="0">
                <a:latin typeface="Arial"/>
                <a:cs typeface="Arial"/>
              </a:rPr>
              <a:t>, and </a:t>
            </a:r>
            <a:r>
              <a:rPr lang="en-US" sz="2200" dirty="0">
                <a:latin typeface="Arial"/>
                <a:cs typeface="Arial"/>
              </a:rPr>
              <a:t>hydrogen involves solid phases, Fe and Fe3O4, in addition to a gaseous phase.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04" y="5691193"/>
            <a:ext cx="5057775" cy="314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95" y="3023278"/>
            <a:ext cx="4756653" cy="3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9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965027"/>
            <a:ext cx="8447741" cy="4623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In writing the equilibrium-constant expression for a heterogeneous equilibrium</a:t>
            </a:r>
            <a:r>
              <a:rPr lang="en-US" sz="2000" dirty="0" smtClean="0">
                <a:latin typeface="Arial"/>
                <a:cs typeface="Arial"/>
              </a:rPr>
              <a:t>, you </a:t>
            </a:r>
            <a:r>
              <a:rPr lang="en-US" sz="2000" dirty="0">
                <a:latin typeface="Arial"/>
                <a:cs typeface="Arial"/>
              </a:rPr>
              <a:t>omit concentration terms for pure solids and liquids. For the reaction of iron </a:t>
            </a:r>
            <a:r>
              <a:rPr lang="en-US" sz="2000" dirty="0" smtClean="0">
                <a:latin typeface="Arial"/>
                <a:cs typeface="Arial"/>
              </a:rPr>
              <a:t>with steam</a:t>
            </a:r>
            <a:r>
              <a:rPr lang="en-US" sz="2000" dirty="0">
                <a:latin typeface="Arial"/>
                <a:cs typeface="Arial"/>
              </a:rPr>
              <a:t>, you would </a:t>
            </a:r>
            <a:r>
              <a:rPr lang="en-US" sz="2000" dirty="0" smtClean="0">
                <a:latin typeface="Arial"/>
                <a:cs typeface="Arial"/>
              </a:rPr>
              <a:t>write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To understand why such constant concentrations are omitted in writing </a:t>
            </a:r>
            <a:r>
              <a:rPr lang="en-US" sz="2000" i="1" dirty="0" err="1">
                <a:latin typeface="Arial"/>
                <a:cs typeface="Arial"/>
              </a:rPr>
              <a:t>K</a:t>
            </a:r>
            <a:r>
              <a:rPr lang="en-US" sz="2000" i="1" baseline="-25000" dirty="0" err="1">
                <a:latin typeface="Arial"/>
                <a:cs typeface="Arial"/>
              </a:rPr>
              <a:t>c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smtClean="0">
                <a:latin typeface="Arial"/>
                <a:cs typeface="Arial"/>
              </a:rPr>
              <a:t>write the </a:t>
            </a:r>
            <a:r>
              <a:rPr lang="en-US" sz="2000" dirty="0">
                <a:latin typeface="Arial"/>
                <a:cs typeface="Arial"/>
              </a:rPr>
              <a:t>equilibrium-constant expression for the reaction of iron with steam, but </a:t>
            </a:r>
            <a:r>
              <a:rPr lang="en-US" sz="2000" dirty="0" smtClean="0">
                <a:latin typeface="Arial"/>
                <a:cs typeface="Arial"/>
              </a:rPr>
              <a:t>include [</a:t>
            </a:r>
            <a:r>
              <a:rPr lang="en-US" sz="2000" dirty="0">
                <a:latin typeface="Arial"/>
                <a:cs typeface="Arial"/>
              </a:rPr>
              <a:t>Fe] and [Fe</a:t>
            </a:r>
            <a:r>
              <a:rPr lang="en-US" sz="2000" baseline="-25000" dirty="0">
                <a:latin typeface="Arial"/>
                <a:cs typeface="Arial"/>
              </a:rPr>
              <a:t>3</a:t>
            </a:r>
            <a:r>
              <a:rPr lang="en-US" sz="2000" dirty="0">
                <a:latin typeface="Arial"/>
                <a:cs typeface="Arial"/>
              </a:rPr>
              <a:t>O</a:t>
            </a:r>
            <a:r>
              <a:rPr lang="en-US" sz="2000" baseline="-25000" dirty="0">
                <a:latin typeface="Arial"/>
                <a:cs typeface="Arial"/>
              </a:rPr>
              <a:t>4</a:t>
            </a:r>
            <a:r>
              <a:rPr lang="en-US" sz="2000" dirty="0" smtClean="0">
                <a:latin typeface="Arial"/>
                <a:cs typeface="Arial"/>
              </a:rPr>
              <a:t>].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8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8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You </a:t>
            </a:r>
            <a:r>
              <a:rPr lang="en-US" sz="2000" dirty="0">
                <a:latin typeface="Arial"/>
                <a:cs typeface="Arial"/>
              </a:rPr>
              <a:t>can rearrange the above equation, putting all of the constant factors on the left side.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515" y="2060204"/>
            <a:ext cx="1620442" cy="806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03" y="4025496"/>
            <a:ext cx="2198662" cy="735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605" y="5338067"/>
            <a:ext cx="2726913" cy="134918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199" y="26455"/>
            <a:ext cx="843315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Homogeneous &amp; Heterogeneous </a:t>
            </a:r>
            <a:r>
              <a:rPr lang="en-US" sz="3200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lang="en-US" sz="3200" dirty="0" smtClean="0">
                <a:solidFill>
                  <a:srgbClr val="008000"/>
                </a:solidFill>
                <a:latin typeface="Arial"/>
                <a:cs typeface="Arial"/>
              </a:rPr>
              <a:t>quilibrium </a:t>
            </a:r>
            <a:endParaRPr lang="en-US" sz="3200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1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Writing </a:t>
            </a:r>
            <a:r>
              <a:rPr lang="en-US" sz="3600" i="1" dirty="0" err="1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i="1" baseline="-25000" dirty="0" err="1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lang="en-US" sz="3600" i="1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for a Reaction with Pure Solids or Liquids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886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4977"/>
            <a:ext cx="9144000" cy="6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8971" y="1202382"/>
            <a:ext cx="8686799" cy="5362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2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Qualitatively </a:t>
            </a:r>
            <a:r>
              <a:rPr lang="en-US" sz="22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interpreting the equilibrium constant</a:t>
            </a:r>
            <a:r>
              <a:rPr lang="en-US" sz="2200" i="1" dirty="0">
                <a:latin typeface="Arial"/>
                <a:cs typeface="Arial"/>
              </a:rPr>
              <a:t>. </a:t>
            </a:r>
            <a:r>
              <a:rPr lang="en-US" sz="2200" dirty="0">
                <a:latin typeface="Arial"/>
                <a:cs typeface="Arial"/>
              </a:rPr>
              <a:t>By merely looking at </a:t>
            </a:r>
            <a:r>
              <a:rPr lang="en-US" sz="2200" dirty="0" smtClean="0">
                <a:latin typeface="Arial"/>
                <a:cs typeface="Arial"/>
              </a:rPr>
              <a:t>the magnitude </a:t>
            </a:r>
            <a:r>
              <a:rPr lang="en-US" sz="2200" dirty="0">
                <a:latin typeface="Arial"/>
                <a:cs typeface="Arial"/>
              </a:rPr>
              <a:t>of </a:t>
            </a:r>
            <a:r>
              <a:rPr lang="en-US" sz="2200" i="1" dirty="0" err="1">
                <a:latin typeface="Arial"/>
                <a:cs typeface="Arial"/>
              </a:rPr>
              <a:t>Kc</a:t>
            </a:r>
            <a:r>
              <a:rPr lang="en-US" sz="2200" dirty="0">
                <a:latin typeface="Arial"/>
                <a:cs typeface="Arial"/>
              </a:rPr>
              <a:t>, you can tell whether a particular equilibrium favors products </a:t>
            </a:r>
            <a:r>
              <a:rPr lang="en-US" sz="2200" dirty="0" smtClean="0">
                <a:latin typeface="Arial"/>
                <a:cs typeface="Arial"/>
              </a:rPr>
              <a:t>or reactants.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200" i="1" u="sng" dirty="0" smtClean="0">
                <a:solidFill>
                  <a:srgbClr val="31859C"/>
                </a:solidFill>
                <a:latin typeface="Arial"/>
                <a:cs typeface="Arial"/>
              </a:rPr>
              <a:t>Predicting </a:t>
            </a:r>
            <a:r>
              <a:rPr lang="en-US" sz="2200" i="1" u="sng" dirty="0">
                <a:solidFill>
                  <a:srgbClr val="31859C"/>
                </a:solidFill>
                <a:latin typeface="Arial"/>
                <a:cs typeface="Arial"/>
              </a:rPr>
              <a:t>the direction of reaction</a:t>
            </a:r>
            <a:r>
              <a:rPr lang="en-US" sz="2200" i="1" dirty="0">
                <a:latin typeface="Arial"/>
                <a:cs typeface="Arial"/>
              </a:rPr>
              <a:t>. </a:t>
            </a:r>
            <a:r>
              <a:rPr lang="en-US" sz="2200" dirty="0">
                <a:latin typeface="Arial"/>
                <a:cs typeface="Arial"/>
              </a:rPr>
              <a:t>Consider a reaction mixture that is not </a:t>
            </a:r>
            <a:r>
              <a:rPr lang="en-US" sz="2200" dirty="0" smtClean="0">
                <a:latin typeface="Arial"/>
                <a:cs typeface="Arial"/>
              </a:rPr>
              <a:t>at equilibrium</a:t>
            </a:r>
            <a:r>
              <a:rPr lang="en-US" sz="2200" dirty="0">
                <a:latin typeface="Arial"/>
                <a:cs typeface="Arial"/>
              </a:rPr>
              <a:t>. By substituting the concentrations of substances that exist in </a:t>
            </a:r>
            <a:r>
              <a:rPr lang="en-US" sz="2200" dirty="0" smtClean="0">
                <a:latin typeface="Arial"/>
                <a:cs typeface="Arial"/>
              </a:rPr>
              <a:t>a reaction </a:t>
            </a:r>
            <a:r>
              <a:rPr lang="en-US" sz="2200" dirty="0">
                <a:latin typeface="Arial"/>
                <a:cs typeface="Arial"/>
              </a:rPr>
              <a:t>mixture into an expression similar to the equilibrium constant </a:t>
            </a:r>
            <a:r>
              <a:rPr lang="en-US" sz="2200" dirty="0" smtClean="0">
                <a:latin typeface="Arial"/>
                <a:cs typeface="Arial"/>
              </a:rPr>
              <a:t>and comparing </a:t>
            </a:r>
            <a:r>
              <a:rPr lang="en-US" sz="2200" dirty="0">
                <a:latin typeface="Arial"/>
                <a:cs typeface="Arial"/>
              </a:rPr>
              <a:t>with </a:t>
            </a:r>
            <a:r>
              <a:rPr lang="en-US" sz="2200" i="1" dirty="0" err="1">
                <a:latin typeface="Arial"/>
                <a:cs typeface="Arial"/>
              </a:rPr>
              <a:t>Kc</a:t>
            </a:r>
            <a:r>
              <a:rPr lang="en-US" sz="2200" dirty="0">
                <a:latin typeface="Arial"/>
                <a:cs typeface="Arial"/>
              </a:rPr>
              <a:t>, you can predict whether the reaction will proceed </a:t>
            </a:r>
            <a:r>
              <a:rPr lang="en-US" sz="2200" dirty="0" smtClean="0">
                <a:latin typeface="Arial"/>
                <a:cs typeface="Arial"/>
              </a:rPr>
              <a:t>toward products </a:t>
            </a:r>
            <a:r>
              <a:rPr lang="en-US" sz="2200" dirty="0">
                <a:latin typeface="Arial"/>
                <a:cs typeface="Arial"/>
              </a:rPr>
              <a:t>or toward reactants (as defined by the way you write the </a:t>
            </a:r>
            <a:r>
              <a:rPr lang="en-US" sz="2200" dirty="0" smtClean="0">
                <a:latin typeface="Arial"/>
                <a:cs typeface="Arial"/>
              </a:rPr>
              <a:t>chemical equation</a:t>
            </a:r>
            <a:r>
              <a:rPr lang="en-US" sz="2200" dirty="0">
                <a:latin typeface="Arial"/>
                <a:cs typeface="Arial"/>
              </a:rPr>
              <a:t>)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200" i="1" u="sng" dirty="0" smtClean="0">
                <a:solidFill>
                  <a:srgbClr val="31859C"/>
                </a:solidFill>
                <a:latin typeface="Arial"/>
                <a:cs typeface="Arial"/>
              </a:rPr>
              <a:t>Calculating </a:t>
            </a:r>
            <a:r>
              <a:rPr lang="en-US" sz="2200" i="1" u="sng" dirty="0">
                <a:solidFill>
                  <a:srgbClr val="31859C"/>
                </a:solidFill>
                <a:latin typeface="Arial"/>
                <a:cs typeface="Arial"/>
              </a:rPr>
              <a:t>equilibrium concentrations</a:t>
            </a:r>
            <a:r>
              <a:rPr lang="en-US" sz="2200" i="1" dirty="0">
                <a:latin typeface="Arial"/>
                <a:cs typeface="Arial"/>
              </a:rPr>
              <a:t>. </a:t>
            </a:r>
            <a:r>
              <a:rPr lang="en-US" sz="2200" dirty="0">
                <a:latin typeface="Arial"/>
                <a:cs typeface="Arial"/>
              </a:rPr>
              <a:t>Once you know the value of </a:t>
            </a:r>
            <a:r>
              <a:rPr lang="en-US" sz="2200" i="1" dirty="0" err="1">
                <a:latin typeface="Arial"/>
                <a:cs typeface="Arial"/>
              </a:rPr>
              <a:t>Kc</a:t>
            </a:r>
            <a:r>
              <a:rPr lang="en-US" sz="2200" i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for </a:t>
            </a:r>
            <a:r>
              <a:rPr lang="en-US" sz="2200" dirty="0" smtClean="0">
                <a:latin typeface="Arial"/>
                <a:cs typeface="Arial"/>
              </a:rPr>
              <a:t>a reaction</a:t>
            </a:r>
            <a:r>
              <a:rPr lang="en-US" sz="2200" dirty="0">
                <a:latin typeface="Arial"/>
                <a:cs typeface="Arial"/>
              </a:rPr>
              <a:t>, you can determine the composition at equilibrium for any set of </a:t>
            </a:r>
            <a:r>
              <a:rPr lang="en-US" sz="2200" dirty="0" smtClean="0">
                <a:latin typeface="Arial"/>
                <a:cs typeface="Arial"/>
              </a:rPr>
              <a:t>starting concentrations</a:t>
            </a:r>
            <a:r>
              <a:rPr lang="en-US" sz="2200" dirty="0">
                <a:latin typeface="Arial"/>
                <a:cs typeface="Arial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5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Using the Equilibrium Constant</a:t>
            </a:r>
          </a:p>
        </p:txBody>
      </p:sp>
    </p:spTree>
    <p:extLst>
      <p:ext uri="{BB962C8B-B14F-4D97-AF65-F5344CB8AC3E}">
        <p14:creationId xmlns:p14="http://schemas.microsoft.com/office/powerpoint/2010/main" val="195244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945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Qualitatively Interpreting </a:t>
            </a:r>
            <a:r>
              <a:rPr lang="en-US" sz="3600" i="1" dirty="0" err="1" smtClean="0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endParaRPr lang="en-US" sz="3600" i="1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202" y="1044553"/>
            <a:ext cx="8716679" cy="591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00" dirty="0">
                <a:latin typeface="Arial"/>
                <a:cs typeface="Arial"/>
              </a:rPr>
              <a:t>If the value of </a:t>
            </a:r>
            <a:r>
              <a:rPr lang="fr-FR" sz="2100" i="1" dirty="0" err="1" smtClean="0">
                <a:latin typeface="Arial"/>
                <a:cs typeface="Arial"/>
              </a:rPr>
              <a:t>K</a:t>
            </a:r>
            <a:r>
              <a:rPr lang="fr-FR" sz="2100" i="1" baseline="-25000" dirty="0" err="1" smtClean="0">
                <a:latin typeface="Arial"/>
                <a:cs typeface="Arial"/>
              </a:rPr>
              <a:t>c</a:t>
            </a:r>
            <a:r>
              <a:rPr lang="fr-FR" sz="2100" i="1" dirty="0" smtClean="0">
                <a:latin typeface="Arial"/>
                <a:cs typeface="Arial"/>
              </a:rPr>
              <a:t> </a:t>
            </a:r>
            <a:r>
              <a:rPr lang="en-US" sz="2100" dirty="0" smtClean="0">
                <a:latin typeface="Arial"/>
                <a:cs typeface="Arial"/>
              </a:rPr>
              <a:t>is </a:t>
            </a:r>
            <a:r>
              <a:rPr lang="en-US" sz="2100" dirty="0">
                <a:latin typeface="Arial"/>
                <a:cs typeface="Arial"/>
              </a:rPr>
              <a:t>large</a:t>
            </a:r>
            <a:r>
              <a:rPr lang="en-US" sz="2100" dirty="0" smtClean="0">
                <a:latin typeface="Arial"/>
                <a:cs typeface="Arial"/>
              </a:rPr>
              <a:t>, </a:t>
            </a:r>
            <a:r>
              <a:rPr lang="en-US" sz="2100" dirty="0">
                <a:latin typeface="Arial"/>
                <a:cs typeface="Arial"/>
              </a:rPr>
              <a:t>the </a:t>
            </a:r>
            <a:r>
              <a:rPr lang="en-US" sz="2100" dirty="0" smtClean="0">
                <a:latin typeface="Arial"/>
                <a:cs typeface="Arial"/>
              </a:rPr>
              <a:t>products are </a:t>
            </a:r>
            <a:r>
              <a:rPr lang="en-US" sz="2100" dirty="0">
                <a:latin typeface="Arial"/>
                <a:cs typeface="Arial"/>
              </a:rPr>
              <a:t>favored at equilibrium. Consider the synthesis of ammonia from its elements</a:t>
            </a:r>
            <a:r>
              <a:rPr lang="en-US" sz="21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fr-FR" sz="8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fr-FR" sz="2100" dirty="0" err="1">
                <a:latin typeface="Arial"/>
                <a:cs typeface="Arial"/>
              </a:rPr>
              <a:t>At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smtClean="0">
                <a:latin typeface="Arial"/>
                <a:cs typeface="Arial"/>
              </a:rPr>
              <a:t>25°C </a:t>
            </a:r>
            <a:r>
              <a:rPr lang="fr-FR" sz="2100" dirty="0">
                <a:latin typeface="Arial"/>
                <a:cs typeface="Arial"/>
              </a:rPr>
              <a:t>the </a:t>
            </a:r>
            <a:r>
              <a:rPr lang="fr-FR" sz="2100" dirty="0" err="1">
                <a:latin typeface="Arial"/>
                <a:cs typeface="Arial"/>
              </a:rPr>
              <a:t>equilibrium</a:t>
            </a:r>
            <a:r>
              <a:rPr lang="fr-FR" sz="2100" dirty="0">
                <a:latin typeface="Arial"/>
                <a:cs typeface="Arial"/>
              </a:rPr>
              <a:t> constant </a:t>
            </a:r>
            <a:r>
              <a:rPr lang="fr-FR" sz="2100" i="1" dirty="0" err="1">
                <a:latin typeface="Arial"/>
                <a:cs typeface="Arial"/>
              </a:rPr>
              <a:t>Kc</a:t>
            </a:r>
            <a:r>
              <a:rPr lang="fr-FR" sz="2100" i="1" dirty="0">
                <a:latin typeface="Arial"/>
                <a:cs typeface="Arial"/>
              </a:rPr>
              <a:t> </a:t>
            </a:r>
            <a:r>
              <a:rPr lang="fr-FR" sz="2100" dirty="0" err="1">
                <a:latin typeface="Arial"/>
                <a:cs typeface="Arial"/>
              </a:rPr>
              <a:t>equals</a:t>
            </a:r>
            <a:r>
              <a:rPr lang="fr-FR" sz="2100" dirty="0">
                <a:latin typeface="Arial"/>
                <a:cs typeface="Arial"/>
              </a:rPr>
              <a:t> 4.1 </a:t>
            </a:r>
            <a:r>
              <a:rPr lang="fr-FR" sz="2100" dirty="0" smtClean="0">
                <a:latin typeface="Arial"/>
                <a:cs typeface="Arial"/>
              </a:rPr>
              <a:t>× 10</a:t>
            </a:r>
            <a:r>
              <a:rPr lang="fr-FR" sz="2100" baseline="30000" dirty="0" smtClean="0">
                <a:latin typeface="Arial"/>
                <a:cs typeface="Arial"/>
              </a:rPr>
              <a:t>8</a:t>
            </a:r>
            <a:r>
              <a:rPr lang="fr-FR" sz="2100" dirty="0">
                <a:latin typeface="Arial"/>
                <a:cs typeface="Arial"/>
              </a:rPr>
              <a:t>. This </a:t>
            </a:r>
            <a:r>
              <a:rPr lang="fr-FR" sz="2100" dirty="0" err="1" smtClean="0">
                <a:latin typeface="Arial"/>
                <a:cs typeface="Arial"/>
              </a:rPr>
              <a:t>means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err="1" smtClean="0">
                <a:latin typeface="Arial"/>
                <a:cs typeface="Arial"/>
              </a:rPr>
              <a:t>that</a:t>
            </a:r>
            <a:r>
              <a:rPr lang="fr-FR" sz="2100" dirty="0" smtClean="0">
                <a:latin typeface="Arial"/>
                <a:cs typeface="Arial"/>
              </a:rPr>
              <a:t> </a:t>
            </a:r>
            <a:r>
              <a:rPr lang="fr-FR" sz="2100" dirty="0">
                <a:latin typeface="Arial"/>
                <a:cs typeface="Arial"/>
              </a:rPr>
              <a:t>the </a:t>
            </a:r>
            <a:r>
              <a:rPr lang="fr-FR" sz="2100" dirty="0" err="1" smtClean="0">
                <a:latin typeface="Arial"/>
                <a:cs typeface="Arial"/>
              </a:rPr>
              <a:t>numerator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smtClean="0">
                <a:latin typeface="Arial"/>
                <a:cs typeface="Arial"/>
              </a:rPr>
              <a:t>(</a:t>
            </a:r>
            <a:r>
              <a:rPr lang="fr-FR" sz="2100" dirty="0" err="1">
                <a:latin typeface="Arial"/>
                <a:cs typeface="Arial"/>
              </a:rPr>
              <a:t>product</a:t>
            </a:r>
            <a:r>
              <a:rPr lang="fr-FR" sz="2100" dirty="0">
                <a:latin typeface="Arial"/>
                <a:cs typeface="Arial"/>
              </a:rPr>
              <a:t> concentrations) </a:t>
            </a:r>
            <a:r>
              <a:rPr lang="fr-FR" sz="2100" dirty="0" err="1">
                <a:latin typeface="Arial"/>
                <a:cs typeface="Arial"/>
              </a:rPr>
              <a:t>is</a:t>
            </a:r>
            <a:r>
              <a:rPr lang="fr-FR" sz="2100" dirty="0">
                <a:latin typeface="Arial"/>
                <a:cs typeface="Arial"/>
              </a:rPr>
              <a:t> 4.1 </a:t>
            </a:r>
            <a:r>
              <a:rPr lang="fr-FR" sz="2100" dirty="0" smtClean="0">
                <a:latin typeface="Arial"/>
                <a:cs typeface="Arial"/>
              </a:rPr>
              <a:t>× </a:t>
            </a:r>
            <a:r>
              <a:rPr lang="fr-FR" sz="2100" dirty="0">
                <a:latin typeface="Arial"/>
                <a:cs typeface="Arial"/>
              </a:rPr>
              <a:t>10</a:t>
            </a:r>
            <a:r>
              <a:rPr lang="fr-FR" sz="2100" baseline="30000" dirty="0">
                <a:latin typeface="Arial"/>
                <a:cs typeface="Arial"/>
              </a:rPr>
              <a:t>8</a:t>
            </a:r>
            <a:r>
              <a:rPr lang="fr-FR" sz="2100" dirty="0">
                <a:latin typeface="Arial"/>
                <a:cs typeface="Arial"/>
              </a:rPr>
              <a:t> times </a:t>
            </a:r>
            <a:r>
              <a:rPr lang="fr-FR" sz="2100" dirty="0" err="1">
                <a:latin typeface="Arial"/>
                <a:cs typeface="Arial"/>
              </a:rPr>
              <a:t>larger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err="1">
                <a:latin typeface="Arial"/>
                <a:cs typeface="Arial"/>
              </a:rPr>
              <a:t>than</a:t>
            </a:r>
            <a:r>
              <a:rPr lang="fr-FR" sz="2100" dirty="0">
                <a:latin typeface="Arial"/>
                <a:cs typeface="Arial"/>
              </a:rPr>
              <a:t> the </a:t>
            </a:r>
            <a:r>
              <a:rPr lang="fr-FR" sz="2100" dirty="0" err="1">
                <a:latin typeface="Arial"/>
                <a:cs typeface="Arial"/>
              </a:rPr>
              <a:t>denominator</a:t>
            </a:r>
            <a:r>
              <a:rPr lang="fr-FR" sz="2100" dirty="0">
                <a:latin typeface="Arial"/>
                <a:cs typeface="Arial"/>
              </a:rPr>
              <a:t> (</a:t>
            </a:r>
            <a:r>
              <a:rPr lang="fr-FR" sz="2100" dirty="0" err="1" smtClean="0">
                <a:latin typeface="Arial"/>
                <a:cs typeface="Arial"/>
              </a:rPr>
              <a:t>reactant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smtClean="0">
                <a:latin typeface="Arial"/>
                <a:cs typeface="Arial"/>
              </a:rPr>
              <a:t>concentrations</a:t>
            </a:r>
            <a:r>
              <a:rPr lang="fr-FR" sz="2100" dirty="0">
                <a:latin typeface="Arial"/>
                <a:cs typeface="Arial"/>
              </a:rPr>
              <a:t>). </a:t>
            </a:r>
            <a:r>
              <a:rPr lang="fr-FR" sz="2100" dirty="0" smtClean="0">
                <a:latin typeface="Arial"/>
                <a:cs typeface="Arial"/>
              </a:rPr>
              <a:t>Suppose </a:t>
            </a:r>
            <a:r>
              <a:rPr lang="fr-FR" sz="2100" dirty="0">
                <a:latin typeface="Arial"/>
                <a:cs typeface="Arial"/>
              </a:rPr>
              <a:t>the </a:t>
            </a:r>
            <a:r>
              <a:rPr lang="fr-FR" sz="2100" dirty="0" err="1">
                <a:latin typeface="Arial"/>
                <a:cs typeface="Arial"/>
              </a:rPr>
              <a:t>equilibrium</a:t>
            </a:r>
            <a:r>
              <a:rPr lang="fr-FR" sz="2100" dirty="0">
                <a:latin typeface="Arial"/>
                <a:cs typeface="Arial"/>
              </a:rPr>
              <a:t> mixture </a:t>
            </a:r>
            <a:r>
              <a:rPr lang="fr-FR" sz="2100" dirty="0" err="1">
                <a:latin typeface="Arial"/>
                <a:cs typeface="Arial"/>
              </a:rPr>
              <a:t>is</a:t>
            </a:r>
            <a:r>
              <a:rPr lang="fr-FR" sz="2100" dirty="0">
                <a:latin typeface="Arial"/>
                <a:cs typeface="Arial"/>
              </a:rPr>
              <a:t> 0.010 </a:t>
            </a:r>
            <a:r>
              <a:rPr lang="fr-FR" sz="2100" i="1" dirty="0">
                <a:latin typeface="Arial"/>
                <a:cs typeface="Arial"/>
              </a:rPr>
              <a:t>M </a:t>
            </a:r>
            <a:r>
              <a:rPr lang="fr-FR" sz="2100" dirty="0">
                <a:latin typeface="Arial"/>
                <a:cs typeface="Arial"/>
              </a:rPr>
              <a:t>in N</a:t>
            </a:r>
            <a:r>
              <a:rPr lang="fr-FR" sz="2100" baseline="-25000" dirty="0">
                <a:latin typeface="Arial"/>
                <a:cs typeface="Arial"/>
              </a:rPr>
              <a:t>2</a:t>
            </a:r>
            <a:r>
              <a:rPr lang="fr-FR" sz="2100" dirty="0">
                <a:latin typeface="Arial"/>
                <a:cs typeface="Arial"/>
              </a:rPr>
              <a:t> and 0.010 </a:t>
            </a:r>
            <a:r>
              <a:rPr lang="fr-FR" sz="2100" i="1" dirty="0">
                <a:latin typeface="Arial"/>
                <a:cs typeface="Arial"/>
              </a:rPr>
              <a:t>M </a:t>
            </a:r>
            <a:r>
              <a:rPr lang="fr-FR" sz="2100" dirty="0">
                <a:latin typeface="Arial"/>
                <a:cs typeface="Arial"/>
              </a:rPr>
              <a:t>in H</a:t>
            </a:r>
            <a:r>
              <a:rPr lang="fr-FR" sz="2100" baseline="-25000" dirty="0">
                <a:latin typeface="Arial"/>
                <a:cs typeface="Arial"/>
              </a:rPr>
              <a:t>2</a:t>
            </a:r>
            <a:r>
              <a:rPr lang="fr-FR" sz="2100" dirty="0" smtClean="0">
                <a:latin typeface="Arial"/>
                <a:cs typeface="Arial"/>
              </a:rPr>
              <a:t>. </a:t>
            </a:r>
          </a:p>
          <a:p>
            <a:pPr>
              <a:lnSpc>
                <a:spcPct val="110000"/>
              </a:lnSpc>
            </a:pPr>
            <a:endParaRPr lang="fr-FR" sz="21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1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1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8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fr-FR" sz="2100" dirty="0" smtClean="0">
                <a:latin typeface="Arial"/>
                <a:cs typeface="Arial"/>
              </a:rPr>
              <a:t>So, </a:t>
            </a:r>
            <a:r>
              <a:rPr lang="fr-FR" sz="2100" dirty="0">
                <a:latin typeface="Arial"/>
                <a:cs typeface="Arial"/>
              </a:rPr>
              <a:t>[NH</a:t>
            </a:r>
            <a:r>
              <a:rPr lang="fr-FR" sz="2100" baseline="-25000" dirty="0">
                <a:latin typeface="Arial"/>
                <a:cs typeface="Arial"/>
              </a:rPr>
              <a:t>3</a:t>
            </a:r>
            <a:r>
              <a:rPr lang="fr-FR" sz="2100" dirty="0">
                <a:latin typeface="Arial"/>
                <a:cs typeface="Arial"/>
              </a:rPr>
              <a:t>] </a:t>
            </a:r>
            <a:r>
              <a:rPr lang="fr-FR" sz="2100" dirty="0" smtClean="0">
                <a:latin typeface="Arial"/>
                <a:cs typeface="Arial"/>
              </a:rPr>
              <a:t>=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smtClean="0">
                <a:latin typeface="Arial"/>
                <a:cs typeface="Arial"/>
              </a:rPr>
              <a:t>2.0 </a:t>
            </a:r>
            <a:r>
              <a:rPr lang="fr-FR" sz="2100" i="1" dirty="0">
                <a:latin typeface="Arial"/>
                <a:cs typeface="Arial"/>
              </a:rPr>
              <a:t>M</a:t>
            </a:r>
            <a:r>
              <a:rPr lang="fr-FR" sz="2100" dirty="0">
                <a:latin typeface="Arial"/>
                <a:cs typeface="Arial"/>
              </a:rPr>
              <a:t>. The concentrations of N</a:t>
            </a:r>
            <a:r>
              <a:rPr lang="fr-FR" sz="2100" baseline="-25000" dirty="0">
                <a:latin typeface="Arial"/>
                <a:cs typeface="Arial"/>
              </a:rPr>
              <a:t>2</a:t>
            </a:r>
            <a:r>
              <a:rPr lang="fr-FR" sz="2100" dirty="0">
                <a:latin typeface="Arial"/>
                <a:cs typeface="Arial"/>
              </a:rPr>
              <a:t> and H</a:t>
            </a:r>
            <a:r>
              <a:rPr lang="fr-FR" sz="2100" baseline="-25000" dirty="0">
                <a:latin typeface="Arial"/>
                <a:cs typeface="Arial"/>
              </a:rPr>
              <a:t>2</a:t>
            </a:r>
            <a:r>
              <a:rPr lang="fr-FR" sz="2100" dirty="0">
                <a:latin typeface="Arial"/>
                <a:cs typeface="Arial"/>
              </a:rPr>
              <a:t> are </a:t>
            </a:r>
            <a:r>
              <a:rPr lang="fr-FR" sz="2100" dirty="0" err="1">
                <a:latin typeface="Arial"/>
                <a:cs typeface="Arial"/>
              </a:rPr>
              <a:t>both</a:t>
            </a:r>
            <a:r>
              <a:rPr lang="fr-FR" sz="2100" dirty="0">
                <a:latin typeface="Arial"/>
                <a:cs typeface="Arial"/>
              </a:rPr>
              <a:t> 0.010 </a:t>
            </a:r>
            <a:r>
              <a:rPr lang="fr-FR" sz="2100" i="1" dirty="0">
                <a:latin typeface="Arial"/>
                <a:cs typeface="Arial"/>
              </a:rPr>
              <a:t>M</a:t>
            </a:r>
            <a:r>
              <a:rPr lang="fr-FR" sz="2100" dirty="0">
                <a:latin typeface="Arial"/>
                <a:cs typeface="Arial"/>
              </a:rPr>
              <a:t>, </a:t>
            </a:r>
            <a:r>
              <a:rPr lang="fr-FR" sz="2100" dirty="0" err="1">
                <a:latin typeface="Arial"/>
                <a:cs typeface="Arial"/>
              </a:rPr>
              <a:t>so</a:t>
            </a:r>
            <a:r>
              <a:rPr lang="fr-FR" sz="2100" dirty="0">
                <a:latin typeface="Arial"/>
                <a:cs typeface="Arial"/>
              </a:rPr>
              <a:t> the </a:t>
            </a:r>
            <a:r>
              <a:rPr lang="fr-FR" sz="2100" dirty="0" err="1">
                <a:latin typeface="Arial"/>
                <a:cs typeface="Arial"/>
              </a:rPr>
              <a:t>amount</a:t>
            </a:r>
            <a:r>
              <a:rPr lang="fr-FR" sz="2100" dirty="0">
                <a:latin typeface="Arial"/>
                <a:cs typeface="Arial"/>
              </a:rPr>
              <a:t> of </a:t>
            </a:r>
            <a:r>
              <a:rPr lang="fr-FR" sz="2100" dirty="0" err="1" smtClean="0">
                <a:latin typeface="Arial"/>
                <a:cs typeface="Arial"/>
              </a:rPr>
              <a:t>ammonia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err="1" smtClean="0">
                <a:latin typeface="Arial"/>
                <a:cs typeface="Arial"/>
              </a:rPr>
              <a:t>formed</a:t>
            </a:r>
            <a:r>
              <a:rPr lang="fr-FR" sz="2100" dirty="0" smtClean="0">
                <a:latin typeface="Arial"/>
                <a:cs typeface="Arial"/>
              </a:rPr>
              <a:t> </a:t>
            </a:r>
            <a:r>
              <a:rPr lang="fr-FR" sz="2100" dirty="0" err="1">
                <a:latin typeface="Arial"/>
                <a:cs typeface="Arial"/>
              </a:rPr>
              <a:t>at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err="1">
                <a:latin typeface="Arial"/>
                <a:cs typeface="Arial"/>
              </a:rPr>
              <a:t>equilibrium</a:t>
            </a:r>
            <a:r>
              <a:rPr lang="fr-FR" sz="2100" dirty="0">
                <a:latin typeface="Arial"/>
                <a:cs typeface="Arial"/>
              </a:rPr>
              <a:t> </a:t>
            </a:r>
            <a:r>
              <a:rPr lang="fr-FR" sz="2100" dirty="0" err="1">
                <a:latin typeface="Arial"/>
                <a:cs typeface="Arial"/>
              </a:rPr>
              <a:t>is</a:t>
            </a:r>
            <a:r>
              <a:rPr lang="fr-FR" sz="2100" dirty="0">
                <a:latin typeface="Arial"/>
                <a:cs typeface="Arial"/>
              </a:rPr>
              <a:t> 200 times </a:t>
            </a:r>
            <a:r>
              <a:rPr lang="fr-FR" sz="2100" dirty="0" err="1">
                <a:latin typeface="Arial"/>
                <a:cs typeface="Arial"/>
              </a:rPr>
              <a:t>that</a:t>
            </a:r>
            <a:r>
              <a:rPr lang="fr-FR" sz="2100" dirty="0">
                <a:latin typeface="Arial"/>
                <a:cs typeface="Arial"/>
              </a:rPr>
              <a:t> of </a:t>
            </a:r>
            <a:r>
              <a:rPr lang="fr-FR" sz="2100" dirty="0" err="1">
                <a:latin typeface="Arial"/>
                <a:cs typeface="Arial"/>
              </a:rPr>
              <a:t>any</a:t>
            </a:r>
            <a:r>
              <a:rPr lang="fr-FR" sz="2100" dirty="0">
                <a:latin typeface="Arial"/>
                <a:cs typeface="Arial"/>
              </a:rPr>
              <a:t> one </a:t>
            </a:r>
            <a:r>
              <a:rPr lang="fr-FR" sz="2100" dirty="0" err="1">
                <a:latin typeface="Arial"/>
                <a:cs typeface="Arial"/>
              </a:rPr>
              <a:t>reactant</a:t>
            </a:r>
            <a:r>
              <a:rPr lang="fr-FR" sz="2100" dirty="0" smtClean="0">
                <a:latin typeface="Arial"/>
                <a:cs typeface="Arial"/>
              </a:rPr>
              <a:t>.</a:t>
            </a:r>
            <a:endParaRPr lang="fr-FR" sz="21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538" y="3375371"/>
            <a:ext cx="1816100" cy="775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08" y="4214898"/>
            <a:ext cx="3220085" cy="740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5" y="5119659"/>
            <a:ext cx="5193406" cy="3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7366" y="479026"/>
            <a:ext cx="4452476" cy="1143000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Qualitatively Interpreting </a:t>
            </a:r>
            <a:r>
              <a:rPr lang="en-US" sz="3600" i="1" dirty="0" err="1" smtClean="0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endParaRPr lang="en-US" sz="3600" i="1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37159" y="472828"/>
            <a:ext cx="4861229" cy="5936245"/>
            <a:chOff x="3941537" y="472828"/>
            <a:chExt cx="4583861" cy="56476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1537" y="472828"/>
              <a:ext cx="4583861" cy="564767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941537" y="4014795"/>
              <a:ext cx="2656887" cy="496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1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945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Qualitatively Interpreting </a:t>
            </a:r>
            <a:r>
              <a:rPr lang="en-US" sz="3600" i="1" dirty="0" err="1" smtClean="0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endParaRPr lang="en-US" sz="3600" i="1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202" y="1044553"/>
            <a:ext cx="8716679" cy="577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00" dirty="0">
                <a:latin typeface="Arial"/>
                <a:cs typeface="Arial"/>
              </a:rPr>
              <a:t>If the value of the equilibrium constant is small, the reactants are favored at </a:t>
            </a:r>
            <a:r>
              <a:rPr lang="en-US" sz="2100" dirty="0" smtClean="0">
                <a:latin typeface="Arial"/>
                <a:cs typeface="Arial"/>
              </a:rPr>
              <a:t>equilibrium. As </a:t>
            </a:r>
            <a:r>
              <a:rPr lang="en-US" sz="2100" dirty="0">
                <a:latin typeface="Arial"/>
                <a:cs typeface="Arial"/>
              </a:rPr>
              <a:t>an example, consider the reaction of nitrogen and oxygen to give </a:t>
            </a:r>
            <a:r>
              <a:rPr lang="en-US" sz="2100" dirty="0" smtClean="0">
                <a:latin typeface="Arial"/>
                <a:cs typeface="Arial"/>
              </a:rPr>
              <a:t>nitrogen monoxide</a:t>
            </a:r>
            <a:r>
              <a:rPr lang="en-US" sz="2100" dirty="0">
                <a:latin typeface="Arial"/>
                <a:cs typeface="Arial"/>
              </a:rPr>
              <a:t>, NO:</a:t>
            </a:r>
            <a:endParaRPr lang="fr-FR" sz="21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4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dirty="0">
                <a:latin typeface="Arial"/>
                <a:cs typeface="Arial"/>
              </a:rPr>
              <a:t>The equilibrium constant </a:t>
            </a:r>
            <a:r>
              <a:rPr lang="en-US" sz="2100" i="1" dirty="0" err="1">
                <a:latin typeface="Arial"/>
                <a:cs typeface="Arial"/>
              </a:rPr>
              <a:t>K</a:t>
            </a:r>
            <a:r>
              <a:rPr lang="en-US" sz="2100" i="1" baseline="-25000" dirty="0" err="1">
                <a:latin typeface="Arial"/>
                <a:cs typeface="Arial"/>
              </a:rPr>
              <a:t>c</a:t>
            </a:r>
            <a:r>
              <a:rPr lang="en-US" sz="2100" i="1" dirty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equals 4.6 </a:t>
            </a:r>
            <a:r>
              <a:rPr lang="en-US" sz="2100" dirty="0" smtClean="0">
                <a:latin typeface="Arial"/>
                <a:cs typeface="Arial"/>
              </a:rPr>
              <a:t>× 10</a:t>
            </a:r>
            <a:r>
              <a:rPr lang="en-US" sz="2100" baseline="30000" dirty="0" smtClean="0">
                <a:latin typeface="Arial"/>
                <a:cs typeface="Arial"/>
              </a:rPr>
              <a:t>−31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dirty="0">
                <a:latin typeface="Arial"/>
                <a:cs typeface="Arial"/>
              </a:rPr>
              <a:t>at </a:t>
            </a:r>
            <a:r>
              <a:rPr lang="en-US" sz="2100" dirty="0" smtClean="0">
                <a:latin typeface="Arial"/>
                <a:cs typeface="Arial"/>
              </a:rPr>
              <a:t>25°C</a:t>
            </a:r>
            <a:r>
              <a:rPr lang="en-US" sz="2100" dirty="0">
                <a:latin typeface="Arial"/>
                <a:cs typeface="Arial"/>
              </a:rPr>
              <a:t>. </a:t>
            </a:r>
            <a:endParaRPr lang="en-US" sz="21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dirty="0" smtClean="0">
                <a:latin typeface="Arial"/>
                <a:cs typeface="Arial"/>
              </a:rPr>
              <a:t>If </a:t>
            </a:r>
            <a:r>
              <a:rPr lang="en-US" sz="2100" dirty="0">
                <a:latin typeface="Arial"/>
                <a:cs typeface="Arial"/>
              </a:rPr>
              <a:t>you assume that the </a:t>
            </a:r>
            <a:r>
              <a:rPr lang="en-US" sz="2100" dirty="0" smtClean="0">
                <a:latin typeface="Arial"/>
                <a:cs typeface="Arial"/>
              </a:rPr>
              <a:t>concentrations of </a:t>
            </a:r>
            <a:r>
              <a:rPr lang="en-US" sz="2100" dirty="0">
                <a:latin typeface="Arial"/>
                <a:cs typeface="Arial"/>
              </a:rPr>
              <a:t>N</a:t>
            </a:r>
            <a:r>
              <a:rPr lang="en-US" sz="2100" baseline="-25000" dirty="0">
                <a:latin typeface="Arial"/>
                <a:cs typeface="Arial"/>
              </a:rPr>
              <a:t>2</a:t>
            </a:r>
            <a:r>
              <a:rPr lang="en-US" sz="2100" dirty="0">
                <a:latin typeface="Arial"/>
                <a:cs typeface="Arial"/>
              </a:rPr>
              <a:t> and O</a:t>
            </a:r>
            <a:r>
              <a:rPr lang="en-US" sz="2100" baseline="-25000" dirty="0">
                <a:latin typeface="Arial"/>
                <a:cs typeface="Arial"/>
              </a:rPr>
              <a:t>2</a:t>
            </a:r>
            <a:r>
              <a:rPr lang="en-US" sz="2100" dirty="0">
                <a:latin typeface="Arial"/>
                <a:cs typeface="Arial"/>
              </a:rPr>
              <a:t> are 1.0 </a:t>
            </a:r>
            <a:r>
              <a:rPr lang="en-US" sz="2100" i="1" dirty="0">
                <a:latin typeface="Arial"/>
                <a:cs typeface="Arial"/>
              </a:rPr>
              <a:t>M</a:t>
            </a:r>
            <a:r>
              <a:rPr lang="en-US" sz="2100" dirty="0">
                <a:latin typeface="Arial"/>
                <a:cs typeface="Arial"/>
              </a:rPr>
              <a:t>, you find that the concentration of NO is 6.8 </a:t>
            </a:r>
            <a:r>
              <a:rPr lang="en-US" sz="2100" dirty="0" smtClean="0">
                <a:latin typeface="Arial"/>
                <a:cs typeface="Arial"/>
              </a:rPr>
              <a:t>× 10</a:t>
            </a:r>
            <a:r>
              <a:rPr lang="en-US" sz="2100" baseline="30000" dirty="0" smtClean="0">
                <a:latin typeface="Arial"/>
                <a:cs typeface="Arial"/>
              </a:rPr>
              <a:t>−16</a:t>
            </a:r>
            <a:r>
              <a:rPr lang="en-US" sz="2100" dirty="0" smtClean="0">
                <a:latin typeface="Arial"/>
                <a:cs typeface="Arial"/>
              </a:rPr>
              <a:t> </a:t>
            </a:r>
            <a:r>
              <a:rPr lang="en-US" sz="2100" i="1" dirty="0">
                <a:latin typeface="Arial"/>
                <a:cs typeface="Arial"/>
              </a:rPr>
              <a:t>M</a:t>
            </a:r>
            <a:r>
              <a:rPr lang="en-US" sz="2100" dirty="0">
                <a:latin typeface="Arial"/>
                <a:cs typeface="Arial"/>
              </a:rPr>
              <a:t>. In this case the equilibrium constant is very small, and the concentration </a:t>
            </a:r>
            <a:r>
              <a:rPr lang="en-US" sz="2100" dirty="0" smtClean="0">
                <a:latin typeface="Arial"/>
                <a:cs typeface="Arial"/>
              </a:rPr>
              <a:t>of product </a:t>
            </a:r>
            <a:r>
              <a:rPr lang="en-US" sz="2100" dirty="0">
                <a:latin typeface="Arial"/>
                <a:cs typeface="Arial"/>
              </a:rPr>
              <a:t>is not detectable. Reaction occurs to only a very limited extent</a:t>
            </a:r>
            <a:r>
              <a:rPr lang="en-US" sz="21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21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The equilibrium constant </a:t>
            </a:r>
            <a:r>
              <a:rPr lang="en-US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does become </a:t>
            </a: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large enough at higher</a:t>
            </a:r>
          </a:p>
          <a:p>
            <a:pPr>
              <a:lnSpc>
                <a:spcPct val="110000"/>
              </a:lnSpc>
            </a:pP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temperatures (about </a:t>
            </a:r>
            <a:r>
              <a:rPr lang="en-US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2000°C</a:t>
            </a: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) to </a:t>
            </a:r>
            <a:r>
              <a:rPr lang="en-US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give appreciable </a:t>
            </a: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amounts of </a:t>
            </a:r>
            <a:r>
              <a:rPr lang="en-US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nitrogen monoxide </a:t>
            </a: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(nitric oxide). This is </a:t>
            </a:r>
            <a:r>
              <a:rPr lang="en-US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why air </a:t>
            </a: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(N</a:t>
            </a:r>
            <a:r>
              <a:rPr lang="en-US" sz="2100" i="1" baseline="-250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2</a:t>
            </a: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+</a:t>
            </a:r>
            <a:r>
              <a:rPr lang="en-US" sz="21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O</a:t>
            </a:r>
            <a:r>
              <a:rPr lang="en-US" sz="2100" i="1" baseline="-250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2</a:t>
            </a: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) in flames and in </a:t>
            </a:r>
            <a:r>
              <a:rPr lang="en-US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auto engines </a:t>
            </a: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becomes a source of </a:t>
            </a:r>
            <a:r>
              <a:rPr lang="en-US" sz="2100" i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the pollutant </a:t>
            </a:r>
            <a:r>
              <a:rPr lang="en-US" sz="2100" i="1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NO.</a:t>
            </a:r>
            <a:endParaRPr lang="fr-FR" sz="21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32" y="2339653"/>
            <a:ext cx="3953209" cy="44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945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Qualitatively Interpreting </a:t>
            </a:r>
            <a:r>
              <a:rPr lang="en-US" sz="3600" i="1" dirty="0" err="1" smtClean="0">
                <a:solidFill>
                  <a:srgbClr val="008000"/>
                </a:solidFill>
                <a:latin typeface="Arial"/>
                <a:cs typeface="Arial"/>
              </a:rPr>
              <a:t>K</a:t>
            </a:r>
            <a:r>
              <a:rPr lang="en-US" sz="3600" i="1" baseline="-25000" dirty="0" err="1" smtClean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endParaRPr lang="en-US" sz="3600" i="1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450"/>
            <a:ext cx="9144000" cy="24237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3366"/>
            <a:ext cx="9144000" cy="19284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616122"/>
            <a:ext cx="20583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Arial"/>
                <a:cs typeface="Arial"/>
              </a:rPr>
              <a:t>  Homework </a:t>
            </a: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78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291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Chemical Equilibrium—A Dynamic Equilibrium</a:t>
            </a:r>
          </a:p>
        </p:txBody>
      </p:sp>
      <p:sp>
        <p:nvSpPr>
          <p:cNvPr id="3" name="Rectangle 2"/>
          <p:cNvSpPr/>
          <p:nvPr/>
        </p:nvSpPr>
        <p:spPr>
          <a:xfrm>
            <a:off x="400343" y="1556487"/>
            <a:ext cx="8489994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When substances react, they eventually form a mixture of reactants and products </a:t>
            </a:r>
            <a:r>
              <a:rPr lang="en-US" sz="2200" dirty="0" smtClean="0">
                <a:latin typeface="Arial"/>
                <a:cs typeface="Arial"/>
              </a:rPr>
              <a:t>in </a:t>
            </a:r>
            <a:r>
              <a:rPr lang="en-US" sz="2200" i="1" dirty="0" smtClean="0">
                <a:latin typeface="Arial"/>
                <a:cs typeface="Arial"/>
              </a:rPr>
              <a:t>dynamic </a:t>
            </a:r>
            <a:r>
              <a:rPr lang="en-US" sz="2200" i="1" dirty="0">
                <a:latin typeface="Arial"/>
                <a:cs typeface="Arial"/>
              </a:rPr>
              <a:t>equilibrium. </a:t>
            </a:r>
            <a:endParaRPr lang="en-US" sz="2200" b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200" b="1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This </a:t>
            </a:r>
            <a:r>
              <a:rPr lang="en-US" sz="2200" dirty="0">
                <a:latin typeface="Arial"/>
                <a:cs typeface="Arial"/>
              </a:rPr>
              <a:t>dynamic equilibrium consists of a forward reaction, </a:t>
            </a:r>
            <a:r>
              <a:rPr lang="en-US" sz="2200" dirty="0" smtClean="0">
                <a:latin typeface="Arial"/>
                <a:cs typeface="Arial"/>
              </a:rPr>
              <a:t>in which </a:t>
            </a:r>
            <a:r>
              <a:rPr lang="en-US" sz="2200" dirty="0">
                <a:latin typeface="Arial"/>
                <a:cs typeface="Arial"/>
              </a:rPr>
              <a:t>substances react to give products, and a reverse reaction, in which </a:t>
            </a:r>
            <a:r>
              <a:rPr lang="en-US" sz="2200" dirty="0" smtClean="0">
                <a:latin typeface="Arial"/>
                <a:cs typeface="Arial"/>
              </a:rPr>
              <a:t>products react </a:t>
            </a:r>
            <a:r>
              <a:rPr lang="en-US" sz="2200" dirty="0">
                <a:latin typeface="Arial"/>
                <a:cs typeface="Arial"/>
              </a:rPr>
              <a:t>to give the original reactants. Both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forward and reverse reactions occur at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the same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rate, or speed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8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b="1" dirty="0">
                <a:solidFill>
                  <a:srgbClr val="31859C"/>
                </a:solidFill>
                <a:latin typeface="Arial"/>
                <a:cs typeface="Arial"/>
              </a:rPr>
              <a:t>Chemical equilibrium is </a:t>
            </a:r>
            <a:r>
              <a:rPr lang="en-US" sz="2200" b="1" i="1" dirty="0">
                <a:solidFill>
                  <a:srgbClr val="31859C"/>
                </a:solidFill>
                <a:latin typeface="Arial"/>
                <a:cs typeface="Arial"/>
              </a:rPr>
              <a:t>the state reached by a reaction mixture when the rates </a:t>
            </a:r>
            <a:r>
              <a:rPr lang="en-US" sz="2200" b="1" i="1" dirty="0" smtClean="0">
                <a:solidFill>
                  <a:srgbClr val="31859C"/>
                </a:solidFill>
                <a:latin typeface="Arial"/>
                <a:cs typeface="Arial"/>
              </a:rPr>
              <a:t>of forward </a:t>
            </a:r>
            <a:r>
              <a:rPr lang="en-US" sz="2200" b="1" i="1" dirty="0">
                <a:solidFill>
                  <a:srgbClr val="31859C"/>
                </a:solidFill>
                <a:latin typeface="Arial"/>
                <a:cs typeface="Arial"/>
              </a:rPr>
              <a:t>and reverse reactions have become equal</a:t>
            </a:r>
            <a:r>
              <a:rPr lang="en-US" sz="2200" b="1" i="1" dirty="0" smtClean="0">
                <a:solidFill>
                  <a:srgbClr val="31859C"/>
                </a:solidFill>
                <a:latin typeface="Arial"/>
                <a:cs typeface="Arial"/>
              </a:rPr>
              <a:t>.</a:t>
            </a:r>
            <a:endParaRPr lang="en-US" sz="2200" b="1" dirty="0">
              <a:solidFill>
                <a:srgbClr val="31859C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366" y="4413331"/>
            <a:ext cx="6219094" cy="5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9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1235" y="1242450"/>
            <a:ext cx="8345565" cy="4454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fr-FR" sz="2200" dirty="0" smtClean="0">
                <a:latin typeface="Arial"/>
                <a:cs typeface="Arial"/>
              </a:rPr>
              <a:t>The </a:t>
            </a:r>
            <a:r>
              <a:rPr lang="fr-FR" sz="2200" dirty="0" err="1">
                <a:latin typeface="Arial"/>
                <a:cs typeface="Arial"/>
              </a:rPr>
              <a:t>reaction</a:t>
            </a:r>
            <a:r>
              <a:rPr lang="fr-FR" sz="2200" dirty="0">
                <a:latin typeface="Arial"/>
                <a:cs typeface="Arial"/>
              </a:rPr>
              <a:t> quotient, </a:t>
            </a:r>
            <a:r>
              <a:rPr lang="fr-FR" sz="2200" i="1" dirty="0" err="1">
                <a:latin typeface="Arial"/>
                <a:cs typeface="Arial"/>
              </a:rPr>
              <a:t>Q</a:t>
            </a:r>
            <a:r>
              <a:rPr lang="fr-FR" sz="2200" i="1" baseline="-25000" dirty="0" err="1">
                <a:latin typeface="Arial"/>
                <a:cs typeface="Arial"/>
              </a:rPr>
              <a:t>c</a:t>
            </a:r>
            <a:r>
              <a:rPr lang="fr-FR" sz="2200" dirty="0">
                <a:latin typeface="Arial"/>
                <a:cs typeface="Arial"/>
              </a:rPr>
              <a:t>, </a:t>
            </a:r>
            <a:r>
              <a:rPr lang="fr-FR" sz="2200" dirty="0" err="1">
                <a:latin typeface="Arial"/>
                <a:cs typeface="Arial"/>
              </a:rPr>
              <a:t>is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i="1" dirty="0">
                <a:latin typeface="Arial"/>
                <a:cs typeface="Arial"/>
              </a:rPr>
              <a:t>an </a:t>
            </a:r>
            <a:r>
              <a:rPr lang="fr-FR" sz="2200" i="1" dirty="0" smtClean="0">
                <a:latin typeface="Arial"/>
                <a:cs typeface="Arial"/>
              </a:rPr>
              <a:t>expression </a:t>
            </a:r>
            <a:r>
              <a:rPr lang="fr-FR" sz="2200" i="1" dirty="0" err="1" smtClean="0">
                <a:latin typeface="Arial"/>
                <a:cs typeface="Arial"/>
              </a:rPr>
              <a:t>that</a:t>
            </a:r>
            <a:r>
              <a:rPr lang="fr-FR" sz="2200" i="1" dirty="0" smtClean="0">
                <a:latin typeface="Arial"/>
                <a:cs typeface="Arial"/>
              </a:rPr>
              <a:t> </a:t>
            </a:r>
            <a:r>
              <a:rPr lang="fr-FR" sz="2200" i="1" dirty="0">
                <a:latin typeface="Arial"/>
                <a:cs typeface="Arial"/>
              </a:rPr>
              <a:t>has the </a:t>
            </a:r>
            <a:r>
              <a:rPr lang="fr-FR" sz="2200" i="1" dirty="0" err="1">
                <a:latin typeface="Arial"/>
                <a:cs typeface="Arial"/>
              </a:rPr>
              <a:t>same</a:t>
            </a:r>
            <a:r>
              <a:rPr lang="fr-FR" sz="2200" i="1" dirty="0">
                <a:latin typeface="Arial"/>
                <a:cs typeface="Arial"/>
              </a:rPr>
              <a:t> </a:t>
            </a:r>
            <a:r>
              <a:rPr lang="fr-FR" sz="2200" i="1" dirty="0" err="1">
                <a:latin typeface="Arial"/>
                <a:cs typeface="Arial"/>
              </a:rPr>
              <a:t>form</a:t>
            </a:r>
            <a:r>
              <a:rPr lang="fr-FR" sz="2200" i="1" dirty="0">
                <a:latin typeface="Arial"/>
                <a:cs typeface="Arial"/>
              </a:rPr>
              <a:t> as the </a:t>
            </a:r>
            <a:r>
              <a:rPr lang="fr-FR" sz="2200" i="1" dirty="0" err="1">
                <a:latin typeface="Arial"/>
                <a:cs typeface="Arial"/>
              </a:rPr>
              <a:t>equilibrium</a:t>
            </a:r>
            <a:r>
              <a:rPr lang="fr-FR" sz="2200" i="1" dirty="0">
                <a:latin typeface="Arial"/>
                <a:cs typeface="Arial"/>
              </a:rPr>
              <a:t>-constant expression but </a:t>
            </a:r>
            <a:r>
              <a:rPr lang="fr-FR" sz="2200" i="1" dirty="0" err="1">
                <a:latin typeface="Arial"/>
                <a:cs typeface="Arial"/>
              </a:rPr>
              <a:t>whose</a:t>
            </a:r>
            <a:r>
              <a:rPr lang="fr-FR" sz="2200" i="1" dirty="0">
                <a:latin typeface="Arial"/>
                <a:cs typeface="Arial"/>
              </a:rPr>
              <a:t> </a:t>
            </a:r>
            <a:r>
              <a:rPr lang="fr-FR" sz="2200" i="1" dirty="0" smtClean="0">
                <a:latin typeface="Arial"/>
                <a:cs typeface="Arial"/>
              </a:rPr>
              <a:t>concentration values </a:t>
            </a:r>
            <a:r>
              <a:rPr lang="fr-FR" sz="2200" i="1" dirty="0">
                <a:latin typeface="Arial"/>
                <a:cs typeface="Arial"/>
              </a:rPr>
              <a:t>are not </a:t>
            </a:r>
            <a:r>
              <a:rPr lang="fr-FR" sz="2200" i="1" dirty="0" err="1">
                <a:latin typeface="Arial"/>
                <a:cs typeface="Arial"/>
              </a:rPr>
              <a:t>necessarily</a:t>
            </a:r>
            <a:r>
              <a:rPr lang="fr-FR" sz="2200" i="1" dirty="0">
                <a:latin typeface="Arial"/>
                <a:cs typeface="Arial"/>
              </a:rPr>
              <a:t> </a:t>
            </a:r>
            <a:r>
              <a:rPr lang="fr-FR" sz="2200" i="1" dirty="0" err="1">
                <a:latin typeface="Arial"/>
                <a:cs typeface="Arial"/>
              </a:rPr>
              <a:t>those</a:t>
            </a:r>
            <a:r>
              <a:rPr lang="fr-FR" sz="2200" i="1" dirty="0">
                <a:latin typeface="Arial"/>
                <a:cs typeface="Arial"/>
              </a:rPr>
              <a:t> </a:t>
            </a:r>
            <a:r>
              <a:rPr lang="fr-FR" sz="2200" i="1" dirty="0" err="1">
                <a:latin typeface="Arial"/>
                <a:cs typeface="Arial"/>
              </a:rPr>
              <a:t>at</a:t>
            </a:r>
            <a:r>
              <a:rPr lang="fr-FR" sz="2200" i="1" dirty="0">
                <a:latin typeface="Arial"/>
                <a:cs typeface="Arial"/>
              </a:rPr>
              <a:t> </a:t>
            </a:r>
            <a:r>
              <a:rPr lang="fr-FR" sz="2200" i="1" dirty="0" err="1">
                <a:latin typeface="Arial"/>
                <a:cs typeface="Arial"/>
              </a:rPr>
              <a:t>equilibrium</a:t>
            </a:r>
            <a:r>
              <a:rPr lang="fr-FR" sz="2200" i="1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10000"/>
              </a:lnSpc>
            </a:pPr>
            <a:endParaRPr lang="fr-FR" sz="1600" i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fr-FR" sz="2200" dirty="0" smtClean="0">
                <a:latin typeface="Arial"/>
                <a:cs typeface="Arial"/>
              </a:rPr>
              <a:t>For </a:t>
            </a:r>
            <a:r>
              <a:rPr lang="fr-FR" sz="2200" dirty="0" err="1">
                <a:latin typeface="Arial"/>
                <a:cs typeface="Arial"/>
              </a:rPr>
              <a:t>catalytic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err="1">
                <a:latin typeface="Arial"/>
                <a:cs typeface="Arial"/>
              </a:rPr>
              <a:t>methanation</a:t>
            </a:r>
            <a:r>
              <a:rPr lang="fr-FR" sz="2200" dirty="0" smtClean="0">
                <a:latin typeface="Arial"/>
                <a:cs typeface="Arial"/>
              </a:rPr>
              <a:t>, </a:t>
            </a:r>
          </a:p>
          <a:p>
            <a:pPr>
              <a:lnSpc>
                <a:spcPct val="110000"/>
              </a:lnSpc>
            </a:pPr>
            <a:endParaRPr lang="fr-FR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fr-FR" sz="2200" dirty="0" smtClean="0">
                <a:latin typeface="Arial"/>
                <a:cs typeface="Arial"/>
              </a:rPr>
              <a:t>the </a:t>
            </a:r>
            <a:r>
              <a:rPr lang="fr-FR" sz="2200" dirty="0" err="1">
                <a:latin typeface="Arial"/>
                <a:cs typeface="Arial"/>
              </a:rPr>
              <a:t>reaction</a:t>
            </a:r>
            <a:r>
              <a:rPr lang="fr-FR" sz="2200" dirty="0">
                <a:latin typeface="Arial"/>
                <a:cs typeface="Arial"/>
              </a:rPr>
              <a:t> quotient </a:t>
            </a:r>
            <a:r>
              <a:rPr lang="fr-FR" sz="2200" dirty="0" err="1" smtClean="0">
                <a:latin typeface="Arial"/>
                <a:cs typeface="Arial"/>
              </a:rPr>
              <a:t>is</a:t>
            </a:r>
            <a:endParaRPr lang="fr-FR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2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/>
              <a:t>where the subscript </a:t>
            </a:r>
            <a:r>
              <a:rPr lang="en-US" sz="2200" i="1" dirty="0" err="1"/>
              <a:t>i</a:t>
            </a:r>
            <a:r>
              <a:rPr lang="en-US" sz="2200" i="1" dirty="0"/>
              <a:t> </a:t>
            </a:r>
            <a:r>
              <a:rPr lang="en-US" sz="2200" dirty="0"/>
              <a:t>indicates concentrations at a particular instant </a:t>
            </a:r>
            <a:r>
              <a:rPr lang="en-US" sz="2200" i="1" dirty="0" err="1"/>
              <a:t>i</a:t>
            </a:r>
            <a:r>
              <a:rPr lang="en-US" sz="2200" dirty="0"/>
              <a:t>.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99450"/>
            <a:ext cx="8229600" cy="1143000"/>
          </a:xfrm>
        </p:spPr>
        <p:txBody>
          <a:bodyPr>
            <a:noAutofit/>
          </a:bodyPr>
          <a:lstStyle/>
          <a:p>
            <a:r>
              <a:rPr lang="fr-FR" sz="3600" dirty="0" err="1" smtClean="0">
                <a:solidFill>
                  <a:srgbClr val="008000"/>
                </a:solidFill>
                <a:latin typeface="Arial"/>
                <a:cs typeface="Arial"/>
              </a:rPr>
              <a:t>Reaction</a:t>
            </a:r>
            <a:r>
              <a:rPr lang="fr-FR" sz="3600" dirty="0" smtClean="0">
                <a:solidFill>
                  <a:srgbClr val="008000"/>
                </a:solidFill>
                <a:latin typeface="Arial"/>
                <a:cs typeface="Arial"/>
              </a:rPr>
              <a:t> Quotient</a:t>
            </a:r>
            <a:endParaRPr lang="en-US" sz="3600" i="1" baseline="-250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54" y="3286934"/>
            <a:ext cx="4917234" cy="355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016" y="4306778"/>
            <a:ext cx="2281825" cy="8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1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8974" y="1213252"/>
            <a:ext cx="8773569" cy="5673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i="1" dirty="0">
                <a:solidFill>
                  <a:srgbClr val="800000"/>
                </a:solidFill>
                <a:latin typeface="Arial"/>
                <a:cs typeface="Arial"/>
              </a:rPr>
              <a:t>Suppose a gaseous mixture from an industrial plant has the following composition </a:t>
            </a:r>
            <a:r>
              <a:rPr lang="en-US" sz="2000" i="1" dirty="0" smtClean="0">
                <a:solidFill>
                  <a:srgbClr val="800000"/>
                </a:solidFill>
                <a:latin typeface="Arial"/>
                <a:cs typeface="Arial"/>
              </a:rPr>
              <a:t>at 1200 </a:t>
            </a:r>
            <a:r>
              <a:rPr lang="en-US" sz="2000" i="1" dirty="0">
                <a:solidFill>
                  <a:srgbClr val="800000"/>
                </a:solidFill>
                <a:latin typeface="Arial"/>
                <a:cs typeface="Arial"/>
              </a:rPr>
              <a:t>K: 0.0200 M CO, 0.0200 M H</a:t>
            </a:r>
            <a:r>
              <a:rPr lang="en-US" sz="2000" i="1" baseline="-25000" dirty="0">
                <a:solidFill>
                  <a:srgbClr val="800000"/>
                </a:solidFill>
                <a:latin typeface="Arial"/>
                <a:cs typeface="Arial"/>
              </a:rPr>
              <a:t>2</a:t>
            </a:r>
            <a:r>
              <a:rPr lang="en-US" sz="2000" i="1" dirty="0">
                <a:solidFill>
                  <a:srgbClr val="800000"/>
                </a:solidFill>
                <a:latin typeface="Arial"/>
                <a:cs typeface="Arial"/>
              </a:rPr>
              <a:t>, 0.00100 M CH</a:t>
            </a:r>
            <a:r>
              <a:rPr lang="en-US" sz="2000" i="1" baseline="-25000" dirty="0">
                <a:solidFill>
                  <a:srgbClr val="800000"/>
                </a:solidFill>
                <a:latin typeface="Arial"/>
                <a:cs typeface="Arial"/>
              </a:rPr>
              <a:t>4</a:t>
            </a:r>
            <a:r>
              <a:rPr lang="en-US" sz="2000" i="1" dirty="0">
                <a:solidFill>
                  <a:srgbClr val="800000"/>
                </a:solidFill>
                <a:latin typeface="Arial"/>
                <a:cs typeface="Arial"/>
              </a:rPr>
              <a:t>, and 0.00100 M H</a:t>
            </a:r>
            <a:r>
              <a:rPr lang="en-US" sz="2000" i="1" baseline="-25000" dirty="0">
                <a:solidFill>
                  <a:srgbClr val="800000"/>
                </a:solidFill>
                <a:latin typeface="Arial"/>
                <a:cs typeface="Arial"/>
              </a:rPr>
              <a:t>2</a:t>
            </a:r>
            <a:r>
              <a:rPr lang="en-US" sz="2000" i="1" dirty="0">
                <a:solidFill>
                  <a:srgbClr val="800000"/>
                </a:solidFill>
                <a:latin typeface="Arial"/>
                <a:cs typeface="Arial"/>
              </a:rPr>
              <a:t>O. If </a:t>
            </a:r>
            <a:r>
              <a:rPr lang="en-US" sz="2000" i="1" dirty="0" smtClean="0">
                <a:solidFill>
                  <a:srgbClr val="800000"/>
                </a:solidFill>
                <a:latin typeface="Arial"/>
                <a:cs typeface="Arial"/>
              </a:rPr>
              <a:t>the mixture </a:t>
            </a:r>
            <a:r>
              <a:rPr lang="en-US" sz="2000" i="1" dirty="0">
                <a:solidFill>
                  <a:srgbClr val="800000"/>
                </a:solidFill>
                <a:latin typeface="Arial"/>
                <a:cs typeface="Arial"/>
              </a:rPr>
              <a:t>is passed over a catalyst at 1200 K, would the </a:t>
            </a:r>
            <a:r>
              <a:rPr lang="en-US" sz="2000" i="1" dirty="0" smtClean="0">
                <a:solidFill>
                  <a:srgbClr val="800000"/>
                </a:solidFill>
                <a:latin typeface="Arial"/>
                <a:cs typeface="Arial"/>
              </a:rPr>
              <a:t>reaction </a:t>
            </a:r>
            <a:r>
              <a:rPr lang="fr-FR" sz="2000" i="1" dirty="0" smtClean="0">
                <a:solidFill>
                  <a:srgbClr val="800000"/>
                </a:solidFill>
                <a:latin typeface="Arial"/>
                <a:cs typeface="Arial"/>
              </a:rPr>
              <a:t>go </a:t>
            </a:r>
            <a:r>
              <a:rPr lang="fr-FR" sz="2000" i="1" dirty="0" err="1">
                <a:solidFill>
                  <a:srgbClr val="800000"/>
                </a:solidFill>
                <a:latin typeface="Arial"/>
                <a:cs typeface="Arial"/>
              </a:rPr>
              <a:t>toward</a:t>
            </a:r>
            <a:r>
              <a:rPr lang="fr-FR" sz="2000" i="1" dirty="0">
                <a:solidFill>
                  <a:srgbClr val="800000"/>
                </a:solidFill>
                <a:latin typeface="Arial"/>
                <a:cs typeface="Arial"/>
              </a:rPr>
              <a:t> the right or the </a:t>
            </a:r>
            <a:r>
              <a:rPr lang="fr-FR" sz="2000" i="1" dirty="0" err="1">
                <a:solidFill>
                  <a:srgbClr val="800000"/>
                </a:solidFill>
                <a:latin typeface="Arial"/>
                <a:cs typeface="Arial"/>
              </a:rPr>
              <a:t>left</a:t>
            </a:r>
            <a:r>
              <a:rPr lang="fr-FR" sz="2000" i="1" dirty="0" smtClean="0">
                <a:solidFill>
                  <a:srgbClr val="800000"/>
                </a:solidFill>
                <a:latin typeface="Arial"/>
                <a:cs typeface="Arial"/>
              </a:rPr>
              <a:t>?</a:t>
            </a:r>
          </a:p>
          <a:p>
            <a:pPr>
              <a:lnSpc>
                <a:spcPct val="110000"/>
              </a:lnSpc>
            </a:pPr>
            <a:endParaRPr lang="fr-FR" sz="1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fr-FR" sz="2000" dirty="0">
                <a:latin typeface="Arial"/>
                <a:cs typeface="Arial"/>
              </a:rPr>
              <a:t>To </a:t>
            </a:r>
            <a:r>
              <a:rPr lang="fr-FR" sz="2000" dirty="0" err="1">
                <a:latin typeface="Arial"/>
                <a:cs typeface="Arial"/>
              </a:rPr>
              <a:t>answer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this</a:t>
            </a:r>
            <a:r>
              <a:rPr lang="fr-FR" sz="2000" dirty="0">
                <a:latin typeface="Arial"/>
                <a:cs typeface="Arial"/>
              </a:rPr>
              <a:t> question, </a:t>
            </a:r>
            <a:r>
              <a:rPr lang="fr-FR" sz="2000" dirty="0" err="1">
                <a:latin typeface="Arial"/>
                <a:cs typeface="Arial"/>
              </a:rPr>
              <a:t>you</a:t>
            </a:r>
            <a:r>
              <a:rPr lang="fr-FR" sz="2000" dirty="0">
                <a:latin typeface="Arial"/>
                <a:cs typeface="Arial"/>
              </a:rPr>
              <a:t> substitute the concentrations of substances </a:t>
            </a:r>
            <a:r>
              <a:rPr lang="fr-FR" sz="2000" dirty="0" err="1">
                <a:latin typeface="Arial"/>
                <a:cs typeface="Arial"/>
              </a:rPr>
              <a:t>into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smtClean="0">
                <a:latin typeface="Arial"/>
                <a:cs typeface="Arial"/>
              </a:rPr>
              <a:t>the </a:t>
            </a:r>
            <a:r>
              <a:rPr lang="fr-FR" sz="2000" i="1" dirty="0" err="1" smtClean="0">
                <a:latin typeface="Arial"/>
                <a:cs typeface="Arial"/>
              </a:rPr>
              <a:t>reaction</a:t>
            </a:r>
            <a:r>
              <a:rPr lang="fr-FR" sz="2000" i="1" dirty="0" smtClean="0">
                <a:latin typeface="Arial"/>
                <a:cs typeface="Arial"/>
              </a:rPr>
              <a:t> </a:t>
            </a:r>
            <a:r>
              <a:rPr lang="fr-FR" sz="2000" i="1" dirty="0">
                <a:latin typeface="Arial"/>
                <a:cs typeface="Arial"/>
              </a:rPr>
              <a:t>quotient </a:t>
            </a:r>
            <a:r>
              <a:rPr lang="fr-FR" sz="2000" dirty="0">
                <a:latin typeface="Arial"/>
                <a:cs typeface="Arial"/>
              </a:rPr>
              <a:t>and compare </a:t>
            </a:r>
            <a:r>
              <a:rPr lang="fr-FR" sz="2000" dirty="0" err="1">
                <a:latin typeface="Arial"/>
                <a:cs typeface="Arial"/>
              </a:rPr>
              <a:t>its</a:t>
            </a:r>
            <a:r>
              <a:rPr lang="fr-FR" sz="2000" dirty="0">
                <a:latin typeface="Arial"/>
                <a:cs typeface="Arial"/>
              </a:rPr>
              <a:t> value to </a:t>
            </a:r>
            <a:r>
              <a:rPr lang="fr-FR" sz="2000" i="1" dirty="0" err="1">
                <a:latin typeface="Arial"/>
                <a:cs typeface="Arial"/>
              </a:rPr>
              <a:t>K</a:t>
            </a:r>
            <a:r>
              <a:rPr lang="fr-FR" sz="2000" i="1" baseline="-25000" dirty="0" err="1">
                <a:latin typeface="Arial"/>
                <a:cs typeface="Arial"/>
              </a:rPr>
              <a:t>c</a:t>
            </a:r>
            <a:r>
              <a:rPr lang="fr-FR" sz="2000" dirty="0">
                <a:latin typeface="Arial"/>
                <a:cs typeface="Arial"/>
              </a:rPr>
              <a:t>. T</a:t>
            </a:r>
            <a:r>
              <a:rPr lang="fr-FR" sz="2000" dirty="0" smtClean="0">
                <a:latin typeface="Arial"/>
                <a:cs typeface="Arial"/>
              </a:rPr>
              <a:t>he </a:t>
            </a:r>
            <a:r>
              <a:rPr lang="fr-FR" sz="2000" dirty="0" err="1">
                <a:latin typeface="Arial"/>
                <a:cs typeface="Arial"/>
              </a:rPr>
              <a:t>reaction</a:t>
            </a:r>
            <a:r>
              <a:rPr lang="fr-FR" sz="2000" dirty="0">
                <a:latin typeface="Arial"/>
                <a:cs typeface="Arial"/>
              </a:rPr>
              <a:t> quotient </a:t>
            </a:r>
            <a:r>
              <a:rPr lang="fr-FR" sz="2000" dirty="0" err="1" smtClean="0">
                <a:latin typeface="Arial"/>
                <a:cs typeface="Arial"/>
              </a:rPr>
              <a:t>is</a:t>
            </a:r>
            <a:endParaRPr lang="fr-FR" sz="2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2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fr-FR" sz="1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Recall that the equilibrium constant </a:t>
            </a:r>
            <a:r>
              <a:rPr lang="en-US" sz="2000" i="1" dirty="0" err="1">
                <a:latin typeface="Arial"/>
                <a:cs typeface="Arial"/>
              </a:rPr>
              <a:t>K</a:t>
            </a:r>
            <a:r>
              <a:rPr lang="en-US" sz="2000" i="1" baseline="-25000" dirty="0" err="1">
                <a:latin typeface="Arial"/>
                <a:cs typeface="Arial"/>
              </a:rPr>
              <a:t>c</a:t>
            </a:r>
            <a:r>
              <a:rPr lang="en-US" sz="2000" i="1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for catalytic </a:t>
            </a:r>
            <a:r>
              <a:rPr lang="en-US" sz="2000" dirty="0" err="1">
                <a:latin typeface="Arial"/>
                <a:cs typeface="Arial"/>
              </a:rPr>
              <a:t>methanation</a:t>
            </a:r>
            <a:r>
              <a:rPr lang="en-US" sz="2000" dirty="0">
                <a:latin typeface="Arial"/>
                <a:cs typeface="Arial"/>
              </a:rPr>
              <a:t> is 3.92 at 1200 </a:t>
            </a:r>
            <a:r>
              <a:rPr lang="en-US" sz="2000" dirty="0" smtClean="0">
                <a:latin typeface="Arial"/>
                <a:cs typeface="Arial"/>
              </a:rPr>
              <a:t>K. For </a:t>
            </a:r>
            <a:r>
              <a:rPr lang="en-US" sz="2000" dirty="0">
                <a:latin typeface="Arial"/>
                <a:cs typeface="Arial"/>
              </a:rPr>
              <a:t>the reaction mixture to go to equilibrium, the value of </a:t>
            </a:r>
            <a:r>
              <a:rPr lang="en-US" sz="2000" i="1" dirty="0">
                <a:latin typeface="Arial"/>
                <a:cs typeface="Arial"/>
              </a:rPr>
              <a:t>Q</a:t>
            </a:r>
            <a:r>
              <a:rPr lang="en-US" sz="2000" i="1" baseline="-25000" dirty="0">
                <a:latin typeface="Arial"/>
                <a:cs typeface="Arial"/>
              </a:rPr>
              <a:t>c</a:t>
            </a:r>
            <a:r>
              <a:rPr lang="en-US" sz="2000" i="1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must decrease </a:t>
            </a:r>
            <a:r>
              <a:rPr lang="en-US" sz="2000" dirty="0" smtClean="0">
                <a:latin typeface="Arial"/>
                <a:cs typeface="Arial"/>
              </a:rPr>
              <a:t>from 6.25 </a:t>
            </a:r>
            <a:r>
              <a:rPr lang="en-US" sz="2000" dirty="0">
                <a:latin typeface="Arial"/>
                <a:cs typeface="Arial"/>
              </a:rPr>
              <a:t>to 3.92. This will happen if the reaction goes to the left. In that case, the </a:t>
            </a:r>
            <a:r>
              <a:rPr lang="en-US" sz="2000" dirty="0" smtClean="0">
                <a:latin typeface="Arial"/>
                <a:cs typeface="Arial"/>
              </a:rPr>
              <a:t>numerator of </a:t>
            </a:r>
            <a:r>
              <a:rPr lang="en-US" sz="2000" i="1" dirty="0">
                <a:latin typeface="Arial"/>
                <a:cs typeface="Arial"/>
              </a:rPr>
              <a:t>Q</a:t>
            </a:r>
            <a:r>
              <a:rPr lang="en-US" sz="2000" i="1" baseline="-25000" dirty="0">
                <a:latin typeface="Arial"/>
                <a:cs typeface="Arial"/>
              </a:rPr>
              <a:t>c</a:t>
            </a:r>
            <a:r>
              <a:rPr lang="en-US" sz="2000" i="1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([CH</a:t>
            </a:r>
            <a:r>
              <a:rPr lang="en-US" sz="2000" baseline="-25000" dirty="0">
                <a:latin typeface="Arial"/>
                <a:cs typeface="Arial"/>
              </a:rPr>
              <a:t>4</a:t>
            </a:r>
            <a:r>
              <a:rPr lang="en-US" sz="2000" dirty="0">
                <a:latin typeface="Arial"/>
                <a:cs typeface="Arial"/>
              </a:rPr>
              <a:t>]</a:t>
            </a:r>
            <a:r>
              <a:rPr lang="en-US" sz="2000" i="1" baseline="-25000" dirty="0" err="1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[H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O]</a:t>
            </a:r>
            <a:r>
              <a:rPr lang="en-US" sz="2000" i="1" baseline="-25000" dirty="0" err="1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) will decrease, and the </a:t>
            </a:r>
            <a:r>
              <a:rPr lang="en-US" sz="2000" dirty="0" smtClean="0">
                <a:latin typeface="Arial"/>
                <a:cs typeface="Arial"/>
              </a:rPr>
              <a:t>denominator (</a:t>
            </a:r>
            <a:r>
              <a:rPr lang="en-US" sz="2000" dirty="0">
                <a:latin typeface="Arial"/>
                <a:cs typeface="Arial"/>
              </a:rPr>
              <a:t>[CO]</a:t>
            </a:r>
            <a:r>
              <a:rPr lang="en-US" sz="2000" i="1" baseline="-25000" dirty="0" err="1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[H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]</a:t>
            </a:r>
            <a:r>
              <a:rPr lang="en-US" sz="2000" i="1" baseline="-25000" dirty="0" smtClean="0">
                <a:latin typeface="Arial"/>
                <a:cs typeface="Arial"/>
              </a:rPr>
              <a:t>i</a:t>
            </a:r>
            <a:r>
              <a:rPr lang="en-US" sz="2000" baseline="30000" dirty="0" smtClean="0">
                <a:latin typeface="Arial"/>
                <a:cs typeface="Arial"/>
              </a:rPr>
              <a:t>3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) </a:t>
            </a:r>
            <a:r>
              <a:rPr lang="en-US" sz="2000" dirty="0" smtClean="0">
                <a:latin typeface="Arial"/>
                <a:cs typeface="Arial"/>
              </a:rPr>
              <a:t>will increase</a:t>
            </a:r>
            <a:r>
              <a:rPr lang="en-US" sz="2000" dirty="0">
                <a:latin typeface="Arial"/>
                <a:cs typeface="Arial"/>
              </a:rPr>
              <a:t>. Thus, the gaseous mixture will give more CO and H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00" y="3715241"/>
            <a:ext cx="3771881" cy="77613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9600" y="3286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Using the Reaction Quotient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2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768"/>
            <a:ext cx="9144000" cy="425056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Using the Reaction Quotient</a:t>
            </a:r>
          </a:p>
        </p:txBody>
      </p:sp>
    </p:spTree>
    <p:extLst>
      <p:ext uri="{BB962C8B-B14F-4D97-AF65-F5344CB8AC3E}">
        <p14:creationId xmlns:p14="http://schemas.microsoft.com/office/powerpoint/2010/main" val="26132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Using the Reaction Quotient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7" y="975665"/>
            <a:ext cx="8770885" cy="37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68" y="87600"/>
            <a:ext cx="6661886" cy="2356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63" y="2588700"/>
            <a:ext cx="6647692" cy="138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63" y="3961393"/>
            <a:ext cx="6647692" cy="27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198"/>
            <a:ext cx="9144000" cy="17880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2757206"/>
            <a:ext cx="9144000" cy="4000113"/>
            <a:chOff x="0" y="2830201"/>
            <a:chExt cx="9144000" cy="40001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30201"/>
              <a:ext cx="9144000" cy="11527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006694"/>
              <a:ext cx="9144000" cy="2823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82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68" y="58396"/>
            <a:ext cx="8603864" cy="1921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31" y="2065628"/>
            <a:ext cx="8058253" cy="46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2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73" y="282803"/>
            <a:ext cx="5938215" cy="62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S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teps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sed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to 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Solve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for 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Equilibrium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/>
            </a:r>
            <a:b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</a:b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Concentrations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0416" y="1566971"/>
            <a:ext cx="8346384" cy="251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latin typeface="Arial"/>
                <a:cs typeface="Arial"/>
              </a:rPr>
              <a:t>1. Set up a table of concentrations (starting, change, </a:t>
            </a:r>
            <a:r>
              <a:rPr lang="en-US" sz="2200" dirty="0" smtClean="0">
                <a:latin typeface="Arial"/>
                <a:cs typeface="Arial"/>
              </a:rPr>
              <a:t>and equilibrium expressions in </a:t>
            </a:r>
            <a:r>
              <a:rPr lang="en-US" sz="2200" i="1" dirty="0">
                <a:latin typeface="Arial"/>
                <a:cs typeface="Arial"/>
              </a:rPr>
              <a:t>x</a:t>
            </a:r>
            <a:r>
              <a:rPr lang="en-US" sz="2200" dirty="0">
                <a:latin typeface="Arial"/>
                <a:cs typeface="Arial"/>
              </a:rPr>
              <a:t>).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Arial"/>
                <a:cs typeface="Arial"/>
              </a:rPr>
              <a:t>2. Substitute the expressions in </a:t>
            </a:r>
            <a:r>
              <a:rPr lang="en-US" sz="2200" i="1" dirty="0">
                <a:latin typeface="Arial"/>
                <a:cs typeface="Arial"/>
              </a:rPr>
              <a:t>x </a:t>
            </a:r>
            <a:r>
              <a:rPr lang="en-US" sz="2200" dirty="0">
                <a:latin typeface="Arial"/>
                <a:cs typeface="Arial"/>
              </a:rPr>
              <a:t>for equilibrium concentrations into </a:t>
            </a:r>
            <a:r>
              <a:rPr lang="en-US" sz="2200" dirty="0" smtClean="0">
                <a:latin typeface="Arial"/>
                <a:cs typeface="Arial"/>
              </a:rPr>
              <a:t>the equilibrium</a:t>
            </a:r>
            <a:r>
              <a:rPr lang="en-US" sz="2200" dirty="0">
                <a:latin typeface="Arial"/>
                <a:cs typeface="Arial"/>
              </a:rPr>
              <a:t>-constant equation.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Arial"/>
                <a:cs typeface="Arial"/>
              </a:rPr>
              <a:t>3. Solve the equilibrium-constant equation for the values of the </a:t>
            </a:r>
            <a:r>
              <a:rPr lang="en-US" sz="2200" dirty="0" smtClean="0">
                <a:latin typeface="Arial"/>
                <a:cs typeface="Arial"/>
              </a:rPr>
              <a:t>equilibrium concentrations</a:t>
            </a:r>
            <a:r>
              <a:rPr lang="en-US" sz="2200" dirty="0">
                <a:latin typeface="Arial"/>
                <a:cs typeface="Arial"/>
              </a:rPr>
              <a:t>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82318" y="4073191"/>
            <a:ext cx="3548156" cy="2565821"/>
            <a:chOff x="4188934" y="3722812"/>
            <a:chExt cx="4179992" cy="304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8934" y="3722812"/>
              <a:ext cx="4179992" cy="304759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977980" y="6438271"/>
              <a:ext cx="583931" cy="332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50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217"/>
            <a:ext cx="9144000" cy="178268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685754"/>
            <a:ext cx="9144000" cy="3481343"/>
            <a:chOff x="0" y="2685754"/>
            <a:chExt cx="9144000" cy="34813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685754"/>
              <a:ext cx="9144000" cy="29363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606891"/>
              <a:ext cx="9144000" cy="560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64" y="114049"/>
            <a:ext cx="8554594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Chemical Equilibrium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417" y="1394376"/>
            <a:ext cx="5320973" cy="3316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0" y="3806345"/>
            <a:ext cx="3823027" cy="30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74" y="141402"/>
            <a:ext cx="6561695" cy="67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Changing the Reaction 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Conditions:</a:t>
            </a:r>
            <a:b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</a:b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Le </a:t>
            </a:r>
            <a:r>
              <a:rPr lang="en-US" sz="3600" dirty="0" err="1">
                <a:solidFill>
                  <a:srgbClr val="008000"/>
                </a:solidFill>
                <a:latin typeface="Arial"/>
                <a:cs typeface="Arial"/>
              </a:rPr>
              <a:t>Châtelier’s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 Principle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548105"/>
            <a:ext cx="8229600" cy="530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Obtaining the maximum amount of product from a reaction depends on the </a:t>
            </a:r>
            <a:r>
              <a:rPr lang="en-US" sz="2200" dirty="0" smtClean="0">
                <a:latin typeface="Arial"/>
                <a:cs typeface="Arial"/>
              </a:rPr>
              <a:t>proper selection </a:t>
            </a:r>
            <a:r>
              <a:rPr lang="en-US" sz="2200" dirty="0">
                <a:latin typeface="Arial"/>
                <a:cs typeface="Arial"/>
              </a:rPr>
              <a:t>of reaction conditions. By changing these conditions, you can increase </a:t>
            </a:r>
            <a:r>
              <a:rPr lang="en-US" sz="2200" dirty="0" smtClean="0">
                <a:latin typeface="Arial"/>
                <a:cs typeface="Arial"/>
              </a:rPr>
              <a:t>or decrease </a:t>
            </a:r>
            <a:r>
              <a:rPr lang="en-US" sz="2200" dirty="0">
                <a:latin typeface="Arial"/>
                <a:cs typeface="Arial"/>
              </a:rPr>
              <a:t>the yield of product. There are three ways to alter the equilibrium </a:t>
            </a:r>
            <a:r>
              <a:rPr lang="en-US" sz="2200" dirty="0" smtClean="0">
                <a:latin typeface="Arial"/>
                <a:cs typeface="Arial"/>
              </a:rPr>
              <a:t>composition and </a:t>
            </a:r>
            <a:r>
              <a:rPr lang="en-US" sz="2200" dirty="0">
                <a:latin typeface="Arial"/>
                <a:cs typeface="Arial"/>
              </a:rPr>
              <a:t>possibly increase the yield of product</a:t>
            </a:r>
            <a:r>
              <a:rPr lang="en-US" sz="2200" dirty="0" smtClean="0">
                <a:latin typeface="Arial"/>
                <a:cs typeface="Arial"/>
              </a:rPr>
              <a:t>:</a:t>
            </a:r>
          </a:p>
          <a:p>
            <a:pPr>
              <a:lnSpc>
                <a:spcPct val="110000"/>
              </a:lnSpc>
            </a:pPr>
            <a:endParaRPr lang="en-US" sz="1000" dirty="0">
              <a:latin typeface="Arial"/>
              <a:cs typeface="Arial"/>
            </a:endParaRP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200" dirty="0" smtClean="0">
                <a:latin typeface="Arial"/>
                <a:cs typeface="Arial"/>
              </a:rPr>
              <a:t>Changing </a:t>
            </a:r>
            <a:r>
              <a:rPr lang="en-US" sz="2200" dirty="0">
                <a:latin typeface="Arial"/>
                <a:cs typeface="Arial"/>
              </a:rPr>
              <a:t>the concentrations by removing products or adding reactants to </a:t>
            </a:r>
            <a:r>
              <a:rPr lang="en-US" sz="2200" dirty="0" smtClean="0">
                <a:latin typeface="Arial"/>
                <a:cs typeface="Arial"/>
              </a:rPr>
              <a:t>the reaction </a:t>
            </a:r>
            <a:r>
              <a:rPr lang="en-US" sz="2200" dirty="0">
                <a:latin typeface="Arial"/>
                <a:cs typeface="Arial"/>
              </a:rPr>
              <a:t>vessel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200" dirty="0" smtClean="0">
                <a:latin typeface="Arial"/>
                <a:cs typeface="Arial"/>
              </a:rPr>
              <a:t>Changing </a:t>
            </a:r>
            <a:r>
              <a:rPr lang="en-US" sz="2200" dirty="0">
                <a:latin typeface="Arial"/>
                <a:cs typeface="Arial"/>
              </a:rPr>
              <a:t>the partial pressure of gaseous reactants </a:t>
            </a:r>
            <a:r>
              <a:rPr lang="en-US" sz="2200" dirty="0" smtClean="0">
                <a:latin typeface="Arial"/>
                <a:cs typeface="Arial"/>
              </a:rPr>
              <a:t>and products </a:t>
            </a:r>
            <a:r>
              <a:rPr lang="en-US" sz="2200" dirty="0">
                <a:latin typeface="Arial"/>
                <a:cs typeface="Arial"/>
              </a:rPr>
              <a:t>by changing </a:t>
            </a:r>
            <a:r>
              <a:rPr lang="en-US" sz="2200" dirty="0" smtClean="0">
                <a:latin typeface="Arial"/>
                <a:cs typeface="Arial"/>
              </a:rPr>
              <a:t>the volume.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200" dirty="0" smtClean="0">
                <a:latin typeface="Arial"/>
                <a:cs typeface="Arial"/>
              </a:rPr>
              <a:t>Changing </a:t>
            </a:r>
            <a:r>
              <a:rPr lang="en-US" sz="2200" dirty="0">
                <a:latin typeface="Arial"/>
                <a:cs typeface="Arial"/>
              </a:rPr>
              <a:t>the temperature.</a:t>
            </a:r>
          </a:p>
          <a:p>
            <a:pPr>
              <a:lnSpc>
                <a:spcPct val="110000"/>
              </a:lnSpc>
            </a:pPr>
            <a:endParaRPr lang="en-US" sz="1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catalyst cannot alter equilibrium composition, although it can change 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the rate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at which a product is formed and affect the result.</a:t>
            </a:r>
          </a:p>
        </p:txBody>
      </p:sp>
    </p:spTree>
    <p:extLst>
      <p:ext uri="{BB962C8B-B14F-4D97-AF65-F5344CB8AC3E}">
        <p14:creationId xmlns:p14="http://schemas.microsoft.com/office/powerpoint/2010/main" val="284746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159" y="114049"/>
            <a:ext cx="8540817" cy="11430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Removing Products or Adding Reactants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423"/>
            <a:ext cx="8229600" cy="5188448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200" dirty="0" smtClean="0">
                <a:latin typeface="Arial"/>
                <a:cs typeface="Arial"/>
              </a:rPr>
              <a:t>Consider </a:t>
            </a:r>
            <a:r>
              <a:rPr lang="en-US" sz="2200" dirty="0">
                <a:latin typeface="Arial"/>
                <a:cs typeface="Arial"/>
              </a:rPr>
              <a:t>the </a:t>
            </a:r>
            <a:r>
              <a:rPr lang="en-US" sz="2200" dirty="0" err="1" smtClean="0">
                <a:latin typeface="Arial"/>
                <a:cs typeface="Arial"/>
              </a:rPr>
              <a:t>methanation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reaction</a:t>
            </a:r>
            <a:r>
              <a:rPr lang="en-US" sz="2200" dirty="0">
                <a:latin typeface="Arial"/>
                <a:cs typeface="Arial"/>
              </a:rPr>
              <a:t>,</a:t>
            </a:r>
          </a:p>
          <a:p>
            <a:pPr marL="0" indent="0">
              <a:lnSpc>
                <a:spcPct val="110000"/>
              </a:lnSpc>
              <a:buNone/>
            </a:pPr>
            <a:endParaRPr lang="fr-FR" sz="2200" dirty="0" smtClean="0"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800" dirty="0" smtClean="0"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fr-FR" sz="2200" dirty="0" smtClean="0">
                <a:latin typeface="Arial"/>
                <a:cs typeface="Arial"/>
              </a:rPr>
              <a:t>If </a:t>
            </a:r>
            <a:r>
              <a:rPr lang="fr-FR" sz="2200" dirty="0" err="1">
                <a:latin typeface="Arial"/>
                <a:cs typeface="Arial"/>
              </a:rPr>
              <a:t>you</a:t>
            </a:r>
            <a:r>
              <a:rPr lang="fr-FR" sz="2200" dirty="0">
                <a:latin typeface="Arial"/>
                <a:cs typeface="Arial"/>
              </a:rPr>
              <a:t> place 1.000 mol CO and 3.000 mol H</a:t>
            </a:r>
            <a:r>
              <a:rPr lang="fr-FR" sz="2200" baseline="-25000" dirty="0">
                <a:latin typeface="Arial"/>
                <a:cs typeface="Arial"/>
              </a:rPr>
              <a:t>2</a:t>
            </a:r>
            <a:r>
              <a:rPr lang="fr-FR" sz="2200" dirty="0">
                <a:latin typeface="Arial"/>
                <a:cs typeface="Arial"/>
              </a:rPr>
              <a:t> in a 10.00-L </a:t>
            </a:r>
            <a:r>
              <a:rPr lang="fr-FR" sz="2200" dirty="0" err="1">
                <a:latin typeface="Arial"/>
                <a:cs typeface="Arial"/>
              </a:rPr>
              <a:t>reaction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fr-FR" sz="2200" dirty="0" err="1">
                <a:latin typeface="Arial"/>
                <a:cs typeface="Arial"/>
              </a:rPr>
              <a:t>vessel</a:t>
            </a:r>
            <a:r>
              <a:rPr lang="fr-FR" sz="2200" dirty="0">
                <a:latin typeface="Arial"/>
                <a:cs typeface="Arial"/>
              </a:rPr>
              <a:t>, the </a:t>
            </a:r>
            <a:r>
              <a:rPr lang="fr-FR" sz="2200" dirty="0" err="1" smtClean="0">
                <a:latin typeface="Arial"/>
                <a:cs typeface="Arial"/>
              </a:rPr>
              <a:t>equilibrium</a:t>
            </a:r>
            <a:r>
              <a:rPr lang="fr-FR" sz="2200" dirty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composition </a:t>
            </a:r>
            <a:r>
              <a:rPr lang="en-US" sz="2200" dirty="0">
                <a:latin typeface="Arial"/>
                <a:cs typeface="Arial"/>
              </a:rPr>
              <a:t>at 1200 K is 0.613 </a:t>
            </a:r>
            <a:r>
              <a:rPr lang="en-US" sz="2200" dirty="0" err="1">
                <a:latin typeface="Arial"/>
                <a:cs typeface="Arial"/>
              </a:rPr>
              <a:t>mol</a:t>
            </a:r>
            <a:r>
              <a:rPr lang="en-US" sz="2200" dirty="0">
                <a:latin typeface="Arial"/>
                <a:cs typeface="Arial"/>
              </a:rPr>
              <a:t> CO, 1.839 </a:t>
            </a:r>
            <a:r>
              <a:rPr lang="en-US" sz="2200" dirty="0" err="1">
                <a:latin typeface="Arial"/>
                <a:cs typeface="Arial"/>
              </a:rPr>
              <a:t>mol</a:t>
            </a:r>
            <a:r>
              <a:rPr lang="en-US" sz="2200" dirty="0">
                <a:latin typeface="Arial"/>
                <a:cs typeface="Arial"/>
              </a:rPr>
              <a:t> H</a:t>
            </a:r>
            <a:r>
              <a:rPr lang="en-US" sz="2200" baseline="-25000" dirty="0">
                <a:latin typeface="Arial"/>
                <a:cs typeface="Arial"/>
              </a:rPr>
              <a:t>2</a:t>
            </a:r>
            <a:r>
              <a:rPr lang="en-US" sz="2200" dirty="0">
                <a:latin typeface="Arial"/>
                <a:cs typeface="Arial"/>
              </a:rPr>
              <a:t>, 0.387 </a:t>
            </a:r>
            <a:r>
              <a:rPr lang="en-US" sz="2200" dirty="0" err="1">
                <a:latin typeface="Arial"/>
                <a:cs typeface="Arial"/>
              </a:rPr>
              <a:t>mol</a:t>
            </a:r>
            <a:r>
              <a:rPr lang="en-US" sz="2200" dirty="0">
                <a:latin typeface="Arial"/>
                <a:cs typeface="Arial"/>
              </a:rPr>
              <a:t> CH</a:t>
            </a:r>
            <a:r>
              <a:rPr lang="en-US" sz="2200" baseline="-25000" dirty="0">
                <a:latin typeface="Arial"/>
                <a:cs typeface="Arial"/>
              </a:rPr>
              <a:t>4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smtClean="0">
                <a:latin typeface="Arial"/>
                <a:cs typeface="Arial"/>
              </a:rPr>
              <a:t>and 0.387 </a:t>
            </a:r>
            <a:r>
              <a:rPr lang="en-US" sz="2200" dirty="0" err="1">
                <a:latin typeface="Arial"/>
                <a:cs typeface="Arial"/>
              </a:rPr>
              <a:t>mol</a:t>
            </a:r>
            <a:r>
              <a:rPr lang="en-US" sz="2200" dirty="0">
                <a:latin typeface="Arial"/>
                <a:cs typeface="Arial"/>
              </a:rPr>
              <a:t> H</a:t>
            </a:r>
            <a:r>
              <a:rPr lang="en-US" sz="2200" baseline="-25000" dirty="0">
                <a:latin typeface="Arial"/>
                <a:cs typeface="Arial"/>
              </a:rPr>
              <a:t>2</a:t>
            </a:r>
            <a:r>
              <a:rPr lang="en-US" sz="2200" dirty="0">
                <a:latin typeface="Arial"/>
                <a:cs typeface="Arial"/>
              </a:rPr>
              <a:t>O. Can you alter this composition by removing or adding one of </a:t>
            </a:r>
            <a:r>
              <a:rPr lang="en-US" sz="2200" dirty="0" smtClean="0">
                <a:latin typeface="Arial"/>
                <a:cs typeface="Arial"/>
              </a:rPr>
              <a:t>the substances </a:t>
            </a:r>
            <a:r>
              <a:rPr lang="en-US" sz="2200" dirty="0">
                <a:latin typeface="Arial"/>
                <a:cs typeface="Arial"/>
              </a:rPr>
              <a:t>to improve the yield of methane?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200" dirty="0">
                <a:latin typeface="Arial"/>
                <a:cs typeface="Arial"/>
              </a:rPr>
              <a:t>To answer this question, you can apply Le </a:t>
            </a:r>
            <a:r>
              <a:rPr lang="en-US" sz="2200" dirty="0" err="1">
                <a:latin typeface="Arial"/>
                <a:cs typeface="Arial"/>
              </a:rPr>
              <a:t>Châtelier’s</a:t>
            </a:r>
            <a:r>
              <a:rPr lang="en-US" sz="2200" dirty="0">
                <a:latin typeface="Arial"/>
                <a:cs typeface="Arial"/>
              </a:rPr>
              <a:t> principle, which states that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200" i="1" dirty="0" smtClean="0">
                <a:latin typeface="Arial"/>
                <a:cs typeface="Arial"/>
              </a:rPr>
              <a:t>“when </a:t>
            </a:r>
            <a:r>
              <a:rPr lang="en-US" sz="2200" i="1" dirty="0">
                <a:latin typeface="Arial"/>
                <a:cs typeface="Arial"/>
              </a:rPr>
              <a:t>a system in chemical equilibrium is disturbed by a change of temperature, pressure</a:t>
            </a:r>
            <a:r>
              <a:rPr lang="en-US" sz="2200" i="1" dirty="0" smtClean="0">
                <a:latin typeface="Arial"/>
                <a:cs typeface="Arial"/>
              </a:rPr>
              <a:t>, or </a:t>
            </a:r>
            <a:r>
              <a:rPr lang="en-US" sz="2200" i="1" dirty="0">
                <a:latin typeface="Arial"/>
                <a:cs typeface="Arial"/>
              </a:rPr>
              <a:t>a concentration, the system shifts in equilibrium composition in a way </a:t>
            </a:r>
            <a:r>
              <a:rPr lang="en-US" sz="2200" i="1" dirty="0" smtClean="0">
                <a:latin typeface="Arial"/>
                <a:cs typeface="Arial"/>
              </a:rPr>
              <a:t>that tends </a:t>
            </a:r>
            <a:r>
              <a:rPr lang="en-US" sz="2200" i="1" dirty="0">
                <a:latin typeface="Arial"/>
                <a:cs typeface="Arial"/>
              </a:rPr>
              <a:t>to counteract this change of variable</a:t>
            </a:r>
            <a:r>
              <a:rPr lang="en-US" sz="2200" i="1" dirty="0" smtClean="0">
                <a:latin typeface="Arial"/>
                <a:cs typeface="Arial"/>
              </a:rPr>
              <a:t>.”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60" y="1860932"/>
            <a:ext cx="5094801" cy="3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418" t="27017" r="13732" b="10437"/>
          <a:stretch/>
        </p:blipFill>
        <p:spPr>
          <a:xfrm>
            <a:off x="354842" y="204716"/>
            <a:ext cx="7165074" cy="65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80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074" t="22960" r="33657" b="58150"/>
          <a:stretch/>
        </p:blipFill>
        <p:spPr>
          <a:xfrm>
            <a:off x="450375" y="272955"/>
            <a:ext cx="7642529" cy="2252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074" t="52064" r="33657" b="13375"/>
          <a:stretch/>
        </p:blipFill>
        <p:spPr>
          <a:xfrm>
            <a:off x="450375" y="2634019"/>
            <a:ext cx="7642529" cy="41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8" y="1063840"/>
            <a:ext cx="8726167" cy="39752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3855" y="5286257"/>
            <a:ext cx="45750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The experiment begins with 1.000 </a:t>
            </a:r>
            <a:r>
              <a:rPr lang="en-US" dirty="0" err="1">
                <a:latin typeface="Arial"/>
                <a:cs typeface="Arial"/>
              </a:rPr>
              <a:t>mol</a:t>
            </a:r>
            <a:r>
              <a:rPr lang="en-US" dirty="0">
                <a:latin typeface="Arial"/>
                <a:cs typeface="Arial"/>
              </a:rPr>
              <a:t> CO and 3.000 </a:t>
            </a:r>
            <a:r>
              <a:rPr lang="en-US" dirty="0" err="1">
                <a:latin typeface="Arial"/>
                <a:cs typeface="Arial"/>
              </a:rPr>
              <a:t>mol</a:t>
            </a:r>
            <a:r>
              <a:rPr lang="en-US" dirty="0">
                <a:latin typeface="Arial"/>
                <a:cs typeface="Arial"/>
              </a:rPr>
              <a:t> H</a:t>
            </a:r>
            <a:r>
              <a:rPr lang="en-US" baseline="-25000" dirty="0">
                <a:latin typeface="Arial"/>
                <a:cs typeface="Arial"/>
              </a:rPr>
              <a:t>2</a:t>
            </a:r>
            <a:r>
              <a:rPr lang="en-US" dirty="0">
                <a:latin typeface="Arial"/>
                <a:cs typeface="Arial"/>
              </a:rPr>
              <a:t> in a 10.00-L </a:t>
            </a:r>
            <a:r>
              <a:rPr lang="en-US" dirty="0" smtClean="0">
                <a:latin typeface="Arial"/>
                <a:cs typeface="Arial"/>
              </a:rPr>
              <a:t>vessel. Note </a:t>
            </a:r>
            <a:r>
              <a:rPr lang="en-US" dirty="0">
                <a:latin typeface="Arial"/>
                <a:cs typeface="Arial"/>
              </a:rPr>
              <a:t>that </a:t>
            </a:r>
            <a:r>
              <a:rPr lang="en-US" dirty="0" smtClean="0">
                <a:latin typeface="Arial"/>
                <a:cs typeface="Arial"/>
              </a:rPr>
              <a:t>the amounts </a:t>
            </a:r>
            <a:r>
              <a:rPr lang="en-US" dirty="0">
                <a:latin typeface="Arial"/>
                <a:cs typeface="Arial"/>
              </a:rPr>
              <a:t>of substances become constant at equilibrium.</a:t>
            </a:r>
          </a:p>
        </p:txBody>
      </p:sp>
      <p:sp>
        <p:nvSpPr>
          <p:cNvPr id="8" name="Rectangle 7"/>
          <p:cNvSpPr/>
          <p:nvPr/>
        </p:nvSpPr>
        <p:spPr>
          <a:xfrm>
            <a:off x="4955947" y="5244397"/>
            <a:ext cx="42294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The forward rate is large at first but </a:t>
            </a:r>
            <a:r>
              <a:rPr lang="en-US" dirty="0" smtClean="0">
                <a:latin typeface="Arial"/>
                <a:cs typeface="Arial"/>
              </a:rPr>
              <a:t>steadily decreases</a:t>
            </a:r>
            <a:r>
              <a:rPr lang="en-US" dirty="0">
                <a:latin typeface="Arial"/>
                <a:cs typeface="Arial"/>
              </a:rPr>
              <a:t>, whereas the reverse rate starts at zero and steadily increases. Eventually both rates </a:t>
            </a:r>
            <a:r>
              <a:rPr lang="en-US" dirty="0" smtClean="0">
                <a:latin typeface="Arial"/>
                <a:cs typeface="Arial"/>
              </a:rPr>
              <a:t>become equal </a:t>
            </a:r>
            <a:r>
              <a:rPr lang="en-US" dirty="0">
                <a:latin typeface="Arial"/>
                <a:cs typeface="Arial"/>
              </a:rPr>
              <a:t>(at equilibrium).</a:t>
            </a:r>
          </a:p>
        </p:txBody>
      </p:sp>
      <p:sp>
        <p:nvSpPr>
          <p:cNvPr id="9" name="Rectangle 8"/>
          <p:cNvSpPr/>
          <p:nvPr/>
        </p:nvSpPr>
        <p:spPr>
          <a:xfrm>
            <a:off x="911121" y="133367"/>
            <a:ext cx="7344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Reaction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pproaches </a:t>
            </a:r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lang="en-US" sz="3600" dirty="0" smtClean="0">
                <a:solidFill>
                  <a:srgbClr val="008000"/>
                </a:solidFill>
                <a:latin typeface="Arial"/>
                <a:cs typeface="Arial"/>
              </a:rPr>
              <a:t>quilibrium</a:t>
            </a:r>
            <a:endParaRPr lang="en-US" sz="3600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9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81" y="154429"/>
            <a:ext cx="7984391" cy="1767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39" y="1991775"/>
            <a:ext cx="7634093" cy="48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1309309"/>
            <a:ext cx="8474551" cy="2185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Arial"/>
                <a:cs typeface="Arial"/>
              </a:rPr>
              <a:t>Consider the reaction</a:t>
            </a:r>
          </a:p>
          <a:p>
            <a:pPr>
              <a:lnSpc>
                <a:spcPct val="110000"/>
              </a:lnSpc>
            </a:pPr>
            <a:endParaRPr lang="en-US" sz="22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200" dirty="0" smtClean="0">
                <a:latin typeface="Arial"/>
                <a:cs typeface="Arial"/>
              </a:rPr>
              <a:t>where </a:t>
            </a:r>
            <a:r>
              <a:rPr lang="en-US" sz="2200" dirty="0">
                <a:latin typeface="Arial"/>
                <a:cs typeface="Arial"/>
              </a:rPr>
              <a:t>A, B, C, and D denote reactants and products, and </a:t>
            </a:r>
            <a:r>
              <a:rPr lang="en-US" sz="2200" i="1" dirty="0">
                <a:latin typeface="Arial"/>
                <a:cs typeface="Arial"/>
              </a:rPr>
              <a:t>a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i="1" dirty="0">
                <a:latin typeface="Arial"/>
                <a:cs typeface="Arial"/>
              </a:rPr>
              <a:t>b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i="1" dirty="0">
                <a:latin typeface="Arial"/>
                <a:cs typeface="Arial"/>
              </a:rPr>
              <a:t>c</a:t>
            </a:r>
            <a:r>
              <a:rPr lang="en-US" sz="2200" dirty="0">
                <a:latin typeface="Arial"/>
                <a:cs typeface="Arial"/>
              </a:rPr>
              <a:t>, and </a:t>
            </a:r>
            <a:r>
              <a:rPr lang="en-US" sz="2200" i="1" dirty="0">
                <a:latin typeface="Arial"/>
                <a:cs typeface="Arial"/>
              </a:rPr>
              <a:t>d </a:t>
            </a:r>
            <a:r>
              <a:rPr lang="en-US" sz="2200" dirty="0">
                <a:latin typeface="Arial"/>
                <a:cs typeface="Arial"/>
              </a:rPr>
              <a:t>are </a:t>
            </a:r>
            <a:r>
              <a:rPr lang="en-US" sz="2200" dirty="0" smtClean="0">
                <a:latin typeface="Arial"/>
                <a:cs typeface="Arial"/>
              </a:rPr>
              <a:t>coefficients in </a:t>
            </a:r>
            <a:r>
              <a:rPr lang="en-US" sz="2200" dirty="0">
                <a:latin typeface="Arial"/>
                <a:cs typeface="Arial"/>
              </a:rPr>
              <a:t>the balanced chemical equation. The equilibrium-constant expression for </a:t>
            </a:r>
            <a:r>
              <a:rPr lang="en-US" sz="2200" dirty="0" smtClean="0">
                <a:latin typeface="Arial"/>
                <a:cs typeface="Arial"/>
              </a:rPr>
              <a:t>this reaction is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852" y="1877623"/>
            <a:ext cx="3962370" cy="308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112" y="3653300"/>
            <a:ext cx="2046327" cy="9159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4324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8000"/>
                </a:solidFill>
                <a:latin typeface="Arial"/>
                <a:cs typeface="Arial"/>
              </a:rPr>
              <a:t>Equilibrium Constant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5983" y="4812695"/>
            <a:ext cx="8503799" cy="194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Arial"/>
                <a:cs typeface="Arial"/>
              </a:rPr>
              <a:t>The </a:t>
            </a:r>
            <a:r>
              <a:rPr lang="en-US" sz="2000" dirty="0" smtClean="0">
                <a:latin typeface="Arial"/>
                <a:cs typeface="Arial"/>
              </a:rPr>
              <a:t>equilibrium </a:t>
            </a:r>
            <a:r>
              <a:rPr lang="en-US" sz="2000" dirty="0">
                <a:latin typeface="Arial"/>
                <a:cs typeface="Arial"/>
              </a:rPr>
              <a:t>constant </a:t>
            </a:r>
            <a:r>
              <a:rPr lang="en-US" sz="2000" i="1" dirty="0" err="1" smtClean="0">
                <a:latin typeface="Arial"/>
                <a:cs typeface="Arial"/>
              </a:rPr>
              <a:t>K</a:t>
            </a:r>
            <a:r>
              <a:rPr lang="en-US" sz="2000" i="1" baseline="-25000" dirty="0" err="1" smtClean="0">
                <a:latin typeface="Arial"/>
                <a:cs typeface="Arial"/>
              </a:rPr>
              <a:t>c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is </a:t>
            </a:r>
            <a:r>
              <a:rPr lang="en-US" sz="2000" dirty="0" smtClean="0">
                <a:latin typeface="Arial"/>
                <a:cs typeface="Arial"/>
              </a:rPr>
              <a:t>defined in </a:t>
            </a:r>
            <a:r>
              <a:rPr lang="en-US" sz="2000" dirty="0">
                <a:latin typeface="Arial"/>
                <a:cs typeface="Arial"/>
              </a:rPr>
              <a:t>terms of </a:t>
            </a:r>
            <a:r>
              <a:rPr lang="en-US" sz="2000" dirty="0" smtClean="0">
                <a:latin typeface="Arial"/>
                <a:cs typeface="Arial"/>
              </a:rPr>
              <a:t>molar conc. </a:t>
            </a:r>
          </a:p>
          <a:p>
            <a:pPr>
              <a:lnSpc>
                <a:spcPct val="110000"/>
              </a:lnSpc>
            </a:pP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law of mass action </a:t>
            </a:r>
            <a:r>
              <a:rPr lang="en-US" sz="2000" dirty="0">
                <a:latin typeface="Arial"/>
                <a:cs typeface="Arial"/>
              </a:rPr>
              <a:t>is </a:t>
            </a:r>
            <a:r>
              <a:rPr lang="en-US" sz="2000" i="1" dirty="0">
                <a:latin typeface="Arial"/>
                <a:cs typeface="Arial"/>
              </a:rPr>
              <a:t>a relation that states </a:t>
            </a:r>
            <a:r>
              <a:rPr lang="en-US" sz="2000" i="1" dirty="0" smtClean="0">
                <a:latin typeface="Arial"/>
                <a:cs typeface="Arial"/>
              </a:rPr>
              <a:t>that the </a:t>
            </a:r>
            <a:r>
              <a:rPr lang="en-US" sz="2000" i="1" dirty="0">
                <a:latin typeface="Arial"/>
                <a:cs typeface="Arial"/>
              </a:rPr>
              <a:t>values of the equilibrium-constant expression </a:t>
            </a:r>
            <a:r>
              <a:rPr lang="en-US" sz="2000" i="1" dirty="0" err="1">
                <a:latin typeface="Arial"/>
                <a:cs typeface="Arial"/>
              </a:rPr>
              <a:t>Kc</a:t>
            </a:r>
            <a:r>
              <a:rPr lang="en-US" sz="2000" i="1" dirty="0">
                <a:latin typeface="Arial"/>
                <a:cs typeface="Arial"/>
              </a:rPr>
              <a:t> are constant for a particular </a:t>
            </a:r>
            <a:r>
              <a:rPr lang="en-US" sz="2000" i="1" dirty="0" smtClean="0">
                <a:latin typeface="Arial"/>
                <a:cs typeface="Arial"/>
              </a:rPr>
              <a:t>reaction at </a:t>
            </a:r>
            <a:r>
              <a:rPr lang="en-US" sz="2000" i="1" dirty="0">
                <a:latin typeface="Arial"/>
                <a:cs typeface="Arial"/>
              </a:rPr>
              <a:t>a given temperature, whatever </a:t>
            </a:r>
            <a:r>
              <a:rPr lang="en-US" sz="2000" i="1" dirty="0" smtClean="0">
                <a:latin typeface="Arial"/>
                <a:cs typeface="Arial"/>
              </a:rPr>
              <a:t>equilibrium concentrations are substituted</a:t>
            </a:r>
            <a:r>
              <a:rPr lang="en-US" sz="2000" i="1" dirty="0">
                <a:latin typeface="Arial"/>
                <a:cs typeface="Arial"/>
              </a:rPr>
              <a:t>.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2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10" y="372762"/>
            <a:ext cx="7998196" cy="4797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10" y="5165688"/>
            <a:ext cx="7998196" cy="148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3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50968" y="331506"/>
            <a:ext cx="4189174" cy="6334406"/>
            <a:chOff x="2450968" y="680296"/>
            <a:chExt cx="4189174" cy="63344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968" y="680296"/>
              <a:ext cx="4189173" cy="51511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0968" y="5831427"/>
              <a:ext cx="4189174" cy="1183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76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10860</TotalTime>
  <Words>1955</Words>
  <Application>Microsoft Office PowerPoint</Application>
  <PresentationFormat>On-screen Show (4:3)</PresentationFormat>
  <Paragraphs>181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Chemical Equilibrium </vt:lpstr>
      <vt:lpstr>Reversibility of Chemical Reactions</vt:lpstr>
      <vt:lpstr>Chemical Equilibrium—A Dynamic Equilibrium</vt:lpstr>
      <vt:lpstr>Chemical Equilibrium</vt:lpstr>
      <vt:lpstr>PowerPoint Presentation</vt:lpstr>
      <vt:lpstr>PowerPoint Presentation</vt:lpstr>
      <vt:lpstr>Equilibrium Constant</vt:lpstr>
      <vt:lpstr>PowerPoint Presentation</vt:lpstr>
      <vt:lpstr>PowerPoint Presentation</vt:lpstr>
      <vt:lpstr>Equilibrium: A Kinetics Argument</vt:lpstr>
      <vt:lpstr>Equilibrium Constant</vt:lpstr>
      <vt:lpstr>Obtaining Kc for Reactions</vt:lpstr>
      <vt:lpstr>Obtaining Kc for Reactions</vt:lpstr>
      <vt:lpstr>Obtaining Kc for Reactions</vt:lpstr>
      <vt:lpstr>PowerPoint Presentation</vt:lpstr>
      <vt:lpstr>The Equilibrium Constant Kp</vt:lpstr>
      <vt:lpstr>The Equilibrium Constant Kp</vt:lpstr>
      <vt:lpstr>The Equilibrium Constant Kp</vt:lpstr>
      <vt:lpstr>The Equilibrium Constant Kp</vt:lpstr>
      <vt:lpstr>Equilibrium Constant for the Sum of Reactions</vt:lpstr>
      <vt:lpstr>PowerPoint Presentation</vt:lpstr>
      <vt:lpstr>PowerPoint Presentation</vt:lpstr>
      <vt:lpstr>PowerPoint Presentation</vt:lpstr>
      <vt:lpstr>Writing Kc for a Reaction with Pure Solids or Liquids</vt:lpstr>
      <vt:lpstr>Using the Equilibrium Constant</vt:lpstr>
      <vt:lpstr>Qualitatively Interpreting Kc</vt:lpstr>
      <vt:lpstr>Qualitatively Interpreting Kc</vt:lpstr>
      <vt:lpstr>Qualitatively Interpreting Kc</vt:lpstr>
      <vt:lpstr>Qualitatively Interpreting Kc</vt:lpstr>
      <vt:lpstr>Reaction Quotient</vt:lpstr>
      <vt:lpstr>PowerPoint Presentation</vt:lpstr>
      <vt:lpstr>Using the Reaction Quotient</vt:lpstr>
      <vt:lpstr>Using the Reaction Quotient</vt:lpstr>
      <vt:lpstr>PowerPoint Presentation</vt:lpstr>
      <vt:lpstr>PowerPoint Presentation</vt:lpstr>
      <vt:lpstr>PowerPoint Presentation</vt:lpstr>
      <vt:lpstr>PowerPoint Presentation</vt:lpstr>
      <vt:lpstr>Steps Used to Solve for Equilibrium Concentrations</vt:lpstr>
      <vt:lpstr>PowerPoint Presentation</vt:lpstr>
      <vt:lpstr>PowerPoint Presentation</vt:lpstr>
      <vt:lpstr>Changing the Reaction Conditions: Le Châtelier’s Principle</vt:lpstr>
      <vt:lpstr>Removing Products or Adding Reactants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Rule &amp; Phase Diagram</dc:title>
  <dc:creator>Shafiul Azam</dc:creator>
  <cp:lastModifiedBy>Naysa</cp:lastModifiedBy>
  <cp:revision>56</cp:revision>
  <dcterms:created xsi:type="dcterms:W3CDTF">2014-10-24T05:56:10Z</dcterms:created>
  <dcterms:modified xsi:type="dcterms:W3CDTF">2017-07-23T17:09:45Z</dcterms:modified>
</cp:coreProperties>
</file>